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12" r:id="rId4"/>
    <p:sldMasterId id="2147483726" r:id="rId5"/>
    <p:sldMasterId id="2147483752" r:id="rId6"/>
    <p:sldMasterId id="2147483778" r:id="rId7"/>
    <p:sldMasterId id="2147483804" r:id="rId8"/>
    <p:sldMasterId id="2147483830" r:id="rId9"/>
    <p:sldMasterId id="2147483844" r:id="rId10"/>
    <p:sldMasterId id="2147483856" r:id="rId11"/>
    <p:sldMasterId id="2147483870" r:id="rId12"/>
    <p:sldMasterId id="2147483882" r:id="rId13"/>
    <p:sldMasterId id="2147484055" r:id="rId14"/>
    <p:sldMasterId id="2147484068" r:id="rId15"/>
    <p:sldMasterId id="2147484081" r:id="rId16"/>
  </p:sldMasterIdLst>
  <p:notesMasterIdLst>
    <p:notesMasterId r:id="rId82"/>
  </p:notesMasterIdLst>
  <p:sldIdLst>
    <p:sldId id="256" r:id="rId17"/>
    <p:sldId id="257" r:id="rId18"/>
    <p:sldId id="258" r:id="rId19"/>
    <p:sldId id="469" r:id="rId20"/>
    <p:sldId id="471" r:id="rId21"/>
    <p:sldId id="280" r:id="rId22"/>
    <p:sldId id="472" r:id="rId23"/>
    <p:sldId id="473" r:id="rId24"/>
    <p:sldId id="474" r:id="rId25"/>
    <p:sldId id="470" r:id="rId26"/>
    <p:sldId id="476" r:id="rId27"/>
    <p:sldId id="264" r:id="rId28"/>
    <p:sldId id="259" r:id="rId29"/>
    <p:sldId id="478" r:id="rId30"/>
    <p:sldId id="484" r:id="rId31"/>
    <p:sldId id="479" r:id="rId32"/>
    <p:sldId id="438" r:id="rId33"/>
    <p:sldId id="410" r:id="rId34"/>
    <p:sldId id="481" r:id="rId35"/>
    <p:sldId id="436" r:id="rId36"/>
    <p:sldId id="482" r:id="rId37"/>
    <p:sldId id="413" r:id="rId38"/>
    <p:sldId id="485" r:id="rId39"/>
    <p:sldId id="486" r:id="rId40"/>
    <p:sldId id="446" r:id="rId41"/>
    <p:sldId id="422" r:id="rId42"/>
    <p:sldId id="489" r:id="rId43"/>
    <p:sldId id="488" r:id="rId44"/>
    <p:sldId id="534" r:id="rId45"/>
    <p:sldId id="265" r:id="rId46"/>
    <p:sldId id="261" r:id="rId47"/>
    <p:sldId id="491" r:id="rId48"/>
    <p:sldId id="493" r:id="rId49"/>
    <p:sldId id="492" r:id="rId50"/>
    <p:sldId id="494" r:id="rId51"/>
    <p:sldId id="495" r:id="rId52"/>
    <p:sldId id="496" r:id="rId53"/>
    <p:sldId id="497" r:id="rId54"/>
    <p:sldId id="498" r:id="rId55"/>
    <p:sldId id="499" r:id="rId56"/>
    <p:sldId id="500" r:id="rId57"/>
    <p:sldId id="503" r:id="rId58"/>
    <p:sldId id="504" r:id="rId59"/>
    <p:sldId id="505" r:id="rId60"/>
    <p:sldId id="506" r:id="rId61"/>
    <p:sldId id="323" r:id="rId62"/>
    <p:sldId id="507" r:id="rId63"/>
    <p:sldId id="266" r:id="rId64"/>
    <p:sldId id="267" r:id="rId65"/>
    <p:sldId id="508" r:id="rId66"/>
    <p:sldId id="520" r:id="rId67"/>
    <p:sldId id="521" r:id="rId68"/>
    <p:sldId id="518" r:id="rId69"/>
    <p:sldId id="523" r:id="rId70"/>
    <p:sldId id="522" r:id="rId71"/>
    <p:sldId id="428" r:id="rId72"/>
    <p:sldId id="427" r:id="rId73"/>
    <p:sldId id="430" r:id="rId74"/>
    <p:sldId id="524" r:id="rId75"/>
    <p:sldId id="515" r:id="rId76"/>
    <p:sldId id="526" r:id="rId77"/>
    <p:sldId id="517" r:id="rId78"/>
    <p:sldId id="525" r:id="rId79"/>
    <p:sldId id="340" r:id="rId80"/>
    <p:sldId id="271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76">
          <p15:clr>
            <a:srgbClr val="A4A3A4"/>
          </p15:clr>
        </p15:guide>
        <p15:guide id="2" pos="2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-102" y="-102"/>
      </p:cViewPr>
      <p:guideLst>
        <p:guide orient="horz" pos="876"/>
        <p:guide pos="287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D509D-50EA-49BC-A808-B285B185AAC1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8CB7-3249-4D96-90D1-C5DF6D2E38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06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F8CB7-3249-4D96-90D1-C5DF6D2E387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08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A36E1-51E8-47E5-A61B-20FEE178DAC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02F9-2D34-46E4-AC2B-4FA843EB0DA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9E60-06C3-4AC4-AD1B-F0DBD6B9BE0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0FB2F-E226-45D6-88F0-F2A5D621876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3D7F-03A4-4815-AC04-1F8618A9199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B1211-94F3-45B9-9AC8-F8D60294359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CC7E-B220-4862-B691-4BA2A9DA7C3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9B5E4-170F-4D4D-ABA6-D88AB5F1BB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DEA0A-CFDC-40FA-8B6D-CDE37682AB8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AD7AB-AB9A-4210-A69F-B76D41A7F16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32AC-BADA-4A05-BAC1-D7E11659641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EF20B-6CC8-4241-A865-DCF3B64FAE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320D-9275-422C-86BE-49BDF88EB5F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A36E1-51E8-47E5-A61B-20FEE178DAC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02F9-2D34-46E4-AC2B-4FA843EB0DA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956E0-C621-4C28-9D0F-41BABDDAF5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537E5-5B98-4923-9C40-54628CB86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7BB32-0091-4721-B09B-2125E1477A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30AF9-92B2-4A14-93FE-DE455D339E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B8D93-EDCF-49AE-9603-6E35B278A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002AA-7C1D-4F49-8E73-18A312163E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B0C40-F1FB-41CF-BC9B-69A9A24FDC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AD9E6-AD42-4150-A1FB-9187939345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3E493-F899-4A5E-91A0-61880ACFF4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BECA-55BA-446D-B2C8-0C311DA45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F1579-49B7-4D74-A899-80A8212E1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98C3D-C262-41CE-9C98-90F825CEC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BD865-6D8C-4239-8831-876B1315C57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4ED06-B9A4-4857-A617-2FFD2B9387E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3BFA0-1B7B-4188-B7B7-D181CD4F53B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96A34-C0CB-457B-AC62-54FC1B302F6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382F6-F9B5-4FA2-8EBF-EB03194F4F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AD2B2-1B98-4089-978B-9B7F7642CD7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14F58-A889-4EA2-B66A-E02A58B161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7BE07-A17A-4459-8BE7-435C9BFA35B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704ED-60A4-4B35-A93B-A3BFA5AFB90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34CD7-934F-4CDE-AB7F-36CFAD123D5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00CF5-B056-45A8-AAF8-42ADDE09F5D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58B26-15CB-45A0-87D9-D89B372EB1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B7E53-AB82-41D1-BFCE-73AD8B2D3F9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002AA-7C1D-4F49-8E73-18A312163E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956E0-C621-4C28-9D0F-41BABDDAF5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D6C72-F522-47A2-83D7-07DEDD7DB5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537E5-5B98-4923-9C40-54628CB86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7BB32-0091-4721-B09B-2125E1477A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30AF9-92B2-4A14-93FE-DE455D339E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B8D93-EDCF-49AE-9603-6E35B278A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B0C40-F1FB-41CF-BC9B-69A9A24FDC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AD9E6-AD42-4150-A1FB-9187939345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3E493-F899-4A5E-91A0-61880ACFF4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BECA-55BA-446D-B2C8-0C311DA45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F1579-49B7-4D74-A899-80A8212E1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98C3D-C262-41CE-9C98-90F825CEC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ADBD8-AD96-4C7F-964B-C2AED346D4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BD865-6D8C-4239-8831-876B1315C57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4ED06-B9A4-4857-A617-2FFD2B9387E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3BFA0-1B7B-4188-B7B7-D181CD4F53B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96A34-C0CB-457B-AC62-54FC1B302F6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AD2B2-1B98-4089-978B-9B7F7642CD7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14F58-A889-4EA2-B66A-E02A58B161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7BE07-A17A-4459-8BE7-435C9BFA35B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704ED-60A4-4B35-A93B-A3BFA5AFB90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34CD7-934F-4CDE-AB7F-36CFAD123D5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00CF5-B056-45A8-AAF8-42ADDE09F5D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66DFC-289D-4EAF-954B-2D9024D89A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58B26-15CB-45A0-87D9-D89B372EB1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B7E53-AB82-41D1-BFCE-73AD8B2D3F9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002AA-7C1D-4F49-8E73-18A312163E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C20FF-888B-4955-85EA-9EB2B64237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002AA-7C1D-4F49-8E73-18A312163E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43224-9402-455C-BF97-F995C48B46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002AA-7C1D-4F49-8E73-18A312163E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0445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22642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141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068C2-B74B-44DB-83B7-4E40E99BD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61370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36581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903194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91639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98163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3040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3277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55658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002AA-7C1D-4F49-8E73-18A312163E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28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1FBC4-9EC6-4982-BB2C-8D436FA37F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16DD6-8622-41C0-850D-4676525C0C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0ED02-3BB0-4E05-BAED-55C25C98D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C8295-28CB-400E-9060-4B2A6AFFE2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9E60-06C3-4AC4-AD1B-F0DBD6B9BE0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0FB2F-E226-45D6-88F0-F2A5D621876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3D7F-03A4-4815-AC04-1F8618A9199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B1211-94F3-45B9-9AC8-F8D60294359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CC7E-B220-4862-B691-4BA2A9DA7C3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9B5E4-170F-4D4D-ABA6-D88AB5F1BB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DEA0A-CFDC-40FA-8B6D-CDE37682AB8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AD7AB-AB9A-4210-A69F-B76D41A7F16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32AC-BADA-4A05-BAC1-D7E11659641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EF20B-6CC8-4241-A865-DCF3B64FAE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320D-9275-422C-86BE-49BDF88EB5F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A36E1-51E8-47E5-A61B-20FEE178DAC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02F9-2D34-46E4-AC2B-4FA843EB0DA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9E60-06C3-4AC4-AD1B-F0DBD6B9BE0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0FB2F-E226-45D6-88F0-F2A5D621876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3D7F-03A4-4815-AC04-1F8618A9199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B1211-94F3-45B9-9AC8-F8D60294359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CC7E-B220-4862-B691-4BA2A9DA7C3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9B5E4-170F-4D4D-ABA6-D88AB5F1BB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DEA0A-CFDC-40FA-8B6D-CDE37682AB8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AD7AB-AB9A-4210-A69F-B76D41A7F16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32AC-BADA-4A05-BAC1-D7E11659641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EF20B-6CC8-4241-A865-DCF3B64FAE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320D-9275-422C-86BE-49BDF88EB5F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A36E1-51E8-47E5-A61B-20FEE178DAC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02F9-2D34-46E4-AC2B-4FA843EB0DA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9E60-06C3-4AC4-AD1B-F0DBD6B9BE0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0FB2F-E226-45D6-88F0-F2A5D621876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3D7F-03A4-4815-AC04-1F8618A9199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B1211-94F3-45B9-9AC8-F8D60294359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CC7E-B220-4862-B691-4BA2A9DA7C3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9B5E4-170F-4D4D-ABA6-D88AB5F1BB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DEA0A-CFDC-40FA-8B6D-CDE37682AB8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AD7AB-AB9A-4210-A69F-B76D41A7F16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32AC-BADA-4A05-BAC1-D7E11659641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EF20B-6CC8-4241-A865-DCF3B64FAE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320D-9275-422C-86BE-49BDF88EB5F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A36E1-51E8-47E5-A61B-20FEE178DAC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02F9-2D34-46E4-AC2B-4FA843EB0DA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9E60-06C3-4AC4-AD1B-F0DBD6B9BE0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0FB2F-E226-45D6-88F0-F2A5D621876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3D7F-03A4-4815-AC04-1F8618A9199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B1211-94F3-45B9-9AC8-F8D60294359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CC7E-B220-4862-B691-4BA2A9DA7C3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9B5E4-170F-4D4D-ABA6-D88AB5F1BB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DEA0A-CFDC-40FA-8B6D-CDE37682AB8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AD7AB-AB9A-4210-A69F-B76D41A7F16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32AC-BADA-4A05-BAC1-D7E11659641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EF20B-6CC8-4241-A865-DCF3B64FAE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320D-9275-422C-86BE-49BDF88EB5F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A36E1-51E8-47E5-A61B-20FEE178DAC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02F9-2D34-46E4-AC2B-4FA843EB0DA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9E60-06C3-4AC4-AD1B-F0DBD6B9BE0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0FB2F-E226-45D6-88F0-F2A5D621876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3D7F-03A4-4815-AC04-1F8618A9199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B1211-94F3-45B9-9AC8-F8D60294359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CC7E-B220-4862-B691-4BA2A9DA7C3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9B5E4-170F-4D4D-ABA6-D88AB5F1BB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DEA0A-CFDC-40FA-8B6D-CDE37682AB8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AD7AB-AB9A-4210-A69F-B76D41A7F16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32AC-BADA-4A05-BAC1-D7E11659641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EF20B-6CC8-4241-A865-DCF3B64FAE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320D-9275-422C-86BE-49BDF88EB5F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A36E1-51E8-47E5-A61B-20FEE178DAC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02F9-2D34-46E4-AC2B-4FA843EB0DA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9E60-06C3-4AC4-AD1B-F0DBD6B9BE0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0FB2F-E226-45D6-88F0-F2A5D621876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3D7F-03A4-4815-AC04-1F8618A9199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B1211-94F3-45B9-9AC8-F8D60294359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CC7E-B220-4862-B691-4BA2A9DA7C3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9B5E4-170F-4D4D-ABA6-D88AB5F1BB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DEA0A-CFDC-40FA-8B6D-CDE37682AB8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AD7AB-AB9A-4210-A69F-B76D41A7F16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32AC-BADA-4A05-BAC1-D7E11659641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EF20B-6CC8-4241-A865-DCF3B64FAE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320D-9275-422C-86BE-49BDF88EB5F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9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C32C77-649A-49DA-97B5-183CC6E5D11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C71C68-04E4-4C10-9CF9-1865B4B4D1A8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C32C77-649A-49DA-97B5-183CC6E5D11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C71C68-04E4-4C10-9CF9-1865B4B4D1A8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86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CC715B-B11A-44F3-88A2-D2BD831116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398267-6B69-4EF7-86B9-9F907381E8CB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398267-6B69-4EF7-86B9-9F907381E8CB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398267-6B69-4EF7-86B9-9F907381E8CB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398267-6B69-4EF7-86B9-9F907381E8CB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398267-6B69-4EF7-86B9-9F907381E8CB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398267-6B69-4EF7-86B9-9F907381E8CB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398267-6B69-4EF7-86B9-9F907381E8CB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31.w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wmf"/><Relationship Id="rId7" Type="http://schemas.openxmlformats.org/officeDocument/2006/relationships/image" Target="../media/image5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wmf"/><Relationship Id="rId4" Type="http://schemas.openxmlformats.org/officeDocument/2006/relationships/image" Target="../media/image48.wmf"/><Relationship Id="rId9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7" Type="http://schemas.openxmlformats.org/officeDocument/2006/relationships/image" Target="../media/image5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gif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8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5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5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428625"/>
            <a:ext cx="82772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068C2-B74B-44DB-83B7-4E40E99BD786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00200" y="6788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HH equation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5269" y="974273"/>
            <a:ext cx="847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Consider mixture of weak acid HA and salt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NaA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229100" y="1543052"/>
            <a:ext cx="3756026" cy="461963"/>
            <a:chOff x="1641" y="1056"/>
            <a:chExt cx="2366" cy="291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641" y="1056"/>
              <a:ext cx="236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HA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            H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A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296" y="1159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>
              <a:off x="2296" y="1255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4273550" y="2257426"/>
            <a:ext cx="3832226" cy="461963"/>
            <a:chOff x="298" y="528"/>
            <a:chExt cx="2414" cy="291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98" y="528"/>
              <a:ext cx="24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 smtClean="0">
                  <a:solidFill>
                    <a:srgbClr val="000000"/>
                  </a:solidFill>
                  <a:latin typeface="Calibri" pitchFamily="34" charset="0"/>
                </a:rPr>
                <a:t>NaA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smtClean="0">
                  <a:solidFill>
                    <a:srgbClr val="000000"/>
                  </a:solidFill>
                  <a:latin typeface="Calibri" pitchFamily="34" charset="0"/>
                </a:rPr>
                <a:t>s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           Na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A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935" y="679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1506538" y="1495426"/>
            <a:ext cx="2006600" cy="866776"/>
            <a:chOff x="2208" y="1617"/>
            <a:chExt cx="1264" cy="546"/>
          </a:xfrm>
        </p:grpSpPr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2208" y="1754"/>
              <a:ext cx="4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smtClean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smtClean="0">
                  <a:solidFill>
                    <a:srgbClr val="000000"/>
                  </a:solidFill>
                  <a:latin typeface="Calibri" pitchFamily="34" charset="0"/>
                </a:rPr>
                <a:t> =</a:t>
              </a:r>
              <a:endParaRPr lang="en-US" sz="2400" i="1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2751" y="1617"/>
              <a:ext cx="7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[H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][A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]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2875" y="1872"/>
              <a:ext cx="46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[HA]</a:t>
              </a: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2784" y="1905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304920" y="6355898"/>
            <a:ext cx="652463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Assumption: that the [A</a:t>
            </a:r>
            <a:r>
              <a:rPr lang="en-US" sz="2400" baseline="30000" dirty="0" smtClean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] from </a:t>
            </a:r>
            <a:r>
              <a:rPr lang="en-US" sz="2400" dirty="0" err="1" smtClean="0">
                <a:solidFill>
                  <a:srgbClr val="FF0000"/>
                </a:solidFill>
                <a:latin typeface="Calibri" pitchFamily="34" charset="0"/>
              </a:rPr>
              <a:t>NaA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 &gt;&gt; [A</a:t>
            </a:r>
            <a:r>
              <a:rPr lang="en-US" sz="2400" baseline="30000" dirty="0" smtClean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] from HA </a:t>
            </a:r>
          </a:p>
        </p:txBody>
      </p: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1425575" y="2505075"/>
            <a:ext cx="1958975" cy="862013"/>
            <a:chOff x="2208" y="1617"/>
            <a:chExt cx="1234" cy="543"/>
          </a:xfrm>
        </p:grpSpPr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2208" y="1754"/>
              <a:ext cx="56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Calibri" pitchFamily="34" charset="0"/>
                </a:rPr>
                <a:t>[H</a:t>
              </a:r>
              <a:r>
                <a:rPr lang="en-US" sz="2400" baseline="30000" smtClean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smtClean="0">
                  <a:solidFill>
                    <a:srgbClr val="000000"/>
                  </a:solidFill>
                  <a:latin typeface="Calibri" pitchFamily="34" charset="0"/>
                </a:rPr>
                <a:t>] =</a:t>
              </a:r>
              <a:endParaRPr lang="en-US" sz="2400" i="1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2781" y="1617"/>
              <a:ext cx="66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 smtClean="0">
                  <a:solidFill>
                    <a:srgbClr val="000000"/>
                  </a:solidFill>
                  <a:latin typeface="Calibri" pitchFamily="34" charset="0"/>
                </a:rPr>
                <a:t>a 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[HA]</a:t>
              </a: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909" y="1872"/>
              <a:ext cx="4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Calibri" pitchFamily="34" charset="0"/>
                </a:rPr>
                <a:t>[A</a:t>
              </a:r>
              <a:r>
                <a:rPr lang="en-US" sz="2800" baseline="30000" smtClean="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US" sz="2400" smtClean="0">
                  <a:solidFill>
                    <a:srgbClr val="000000"/>
                  </a:solidFill>
                  <a:latin typeface="Calibri" pitchFamily="34" charset="0"/>
                </a:rPr>
                <a:t>]</a:t>
              </a: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2784" y="1905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61975" y="3421063"/>
            <a:ext cx="3527426" cy="874712"/>
            <a:chOff x="561975" y="3421063"/>
            <a:chExt cx="3527426" cy="874712"/>
          </a:xfrm>
        </p:grpSpPr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561975" y="3600450"/>
              <a:ext cx="2909888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-log [H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] = -log </a:t>
              </a:r>
              <a:r>
                <a:rPr lang="en-US" sz="2400" i="1" dirty="0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 smtClean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- log</a:t>
              </a:r>
            </a:p>
          </p:txBody>
        </p:sp>
        <p:grpSp>
          <p:nvGrpSpPr>
            <p:cNvPr id="26" name="Group 28"/>
            <p:cNvGrpSpPr>
              <a:grpSpLocks/>
            </p:cNvGrpSpPr>
            <p:nvPr/>
          </p:nvGrpSpPr>
          <p:grpSpPr bwMode="auto">
            <a:xfrm>
              <a:off x="3341688" y="3421063"/>
              <a:ext cx="747713" cy="874712"/>
              <a:chOff x="3158" y="2569"/>
              <a:chExt cx="471" cy="551"/>
            </a:xfrm>
          </p:grpSpPr>
          <p:sp>
            <p:nvSpPr>
              <p:cNvPr id="27" name="Text Box 25"/>
              <p:cNvSpPr txBox="1">
                <a:spLocks noChangeArrowheads="1"/>
              </p:cNvSpPr>
              <p:nvPr/>
            </p:nvSpPr>
            <p:spPr bwMode="auto">
              <a:xfrm>
                <a:off x="3158" y="2569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3228" y="2832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smtClean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smtClean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523875" y="4392611"/>
            <a:ext cx="3617913" cy="879474"/>
            <a:chOff x="523875" y="4402136"/>
            <a:chExt cx="3617913" cy="879474"/>
          </a:xfrm>
        </p:grpSpPr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523875" y="4581523"/>
              <a:ext cx="296862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-log [H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] = -log </a:t>
              </a:r>
              <a:r>
                <a:rPr lang="en-US" sz="2400" i="1" dirty="0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 smtClean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32" name="Group 32"/>
            <p:cNvGrpSpPr>
              <a:grpSpLocks/>
            </p:cNvGrpSpPr>
            <p:nvPr/>
          </p:nvGrpSpPr>
          <p:grpSpPr bwMode="auto">
            <a:xfrm>
              <a:off x="3397250" y="4402136"/>
              <a:ext cx="744538" cy="879474"/>
              <a:chOff x="3169" y="2569"/>
              <a:chExt cx="469" cy="554"/>
            </a:xfrm>
          </p:grpSpPr>
          <p:sp>
            <p:nvSpPr>
              <p:cNvPr id="33" name="Text Box 33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 smtClean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34" name="Text Box 34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35" name="Line 35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1235075" y="5343528"/>
            <a:ext cx="2536826" cy="879476"/>
            <a:chOff x="1235075" y="5476878"/>
            <a:chExt cx="2536826" cy="879476"/>
          </a:xfrm>
        </p:grpSpPr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 smtClean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38" name="Group 38"/>
            <p:cNvGrpSpPr>
              <a:grpSpLocks/>
            </p:cNvGrpSpPr>
            <p:nvPr/>
          </p:nvGrpSpPr>
          <p:grpSpPr bwMode="auto">
            <a:xfrm>
              <a:off x="3027363" y="5476878"/>
              <a:ext cx="744538" cy="879476"/>
              <a:chOff x="3169" y="2569"/>
              <a:chExt cx="469" cy="554"/>
            </a:xfrm>
          </p:grpSpPr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 smtClean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40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41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45" name="Rounded Rectangle 44"/>
          <p:cNvSpPr/>
          <p:nvPr/>
        </p:nvSpPr>
        <p:spPr>
          <a:xfrm>
            <a:off x="4396456" y="2967598"/>
            <a:ext cx="4404644" cy="1937777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2400" kern="0" dirty="0" smtClean="0">
                <a:solidFill>
                  <a:sysClr val="windowText" lastClr="000000"/>
                </a:solidFill>
                <a:latin typeface="Calibri"/>
              </a:rPr>
              <a:t>Henderson-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Calibri"/>
              </a:rPr>
              <a:t>Hasselbalch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Calibri"/>
              </a:rPr>
              <a:t> equation</a:t>
            </a:r>
          </a:p>
          <a:p>
            <a:pPr lvl="0" algn="ctr"/>
            <a:endParaRPr lang="en-US" sz="2400" kern="0" dirty="0" smtClean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kern="0" dirty="0" smtClean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kern="0" dirty="0" smtClea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495800" y="3876675"/>
            <a:ext cx="4092575" cy="874713"/>
            <a:chOff x="4495800" y="3962400"/>
            <a:chExt cx="4092575" cy="874713"/>
          </a:xfrm>
        </p:grpSpPr>
        <p:sp>
          <p:nvSpPr>
            <p:cNvPr id="47" name="Text Box 48"/>
            <p:cNvSpPr txBox="1">
              <a:spLocks noChangeArrowheads="1"/>
            </p:cNvSpPr>
            <p:nvPr/>
          </p:nvSpPr>
          <p:spPr bwMode="auto">
            <a:xfrm>
              <a:off x="4495800" y="4152900"/>
              <a:ext cx="192039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 smtClean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48" name="Group 54"/>
            <p:cNvGrpSpPr>
              <a:grpSpLocks/>
            </p:cNvGrpSpPr>
            <p:nvPr/>
          </p:nvGrpSpPr>
          <p:grpSpPr bwMode="auto">
            <a:xfrm>
              <a:off x="6334125" y="3962400"/>
              <a:ext cx="2254250" cy="874713"/>
              <a:chOff x="2448" y="3728"/>
              <a:chExt cx="1420" cy="551"/>
            </a:xfrm>
          </p:grpSpPr>
          <p:sp>
            <p:nvSpPr>
              <p:cNvPr id="49" name="Text Box 50"/>
              <p:cNvSpPr txBox="1">
                <a:spLocks noChangeArrowheads="1"/>
              </p:cNvSpPr>
              <p:nvPr/>
            </p:nvSpPr>
            <p:spPr bwMode="auto">
              <a:xfrm>
                <a:off x="2449" y="3728"/>
                <a:ext cx="141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[conjugate base]</a:t>
                </a:r>
              </a:p>
            </p:txBody>
          </p:sp>
          <p:sp>
            <p:nvSpPr>
              <p:cNvPr id="50" name="Text Box 51"/>
              <p:cNvSpPr txBox="1">
                <a:spLocks noChangeArrowheads="1"/>
              </p:cNvSpPr>
              <p:nvPr/>
            </p:nvSpPr>
            <p:spPr bwMode="auto">
              <a:xfrm>
                <a:off x="2866" y="3991"/>
                <a:ext cx="57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[acid]</a:t>
                </a:r>
              </a:p>
            </p:txBody>
          </p:sp>
          <p:sp>
            <p:nvSpPr>
              <p:cNvPr id="51" name="Line 52"/>
              <p:cNvSpPr>
                <a:spLocks noChangeShapeType="1"/>
              </p:cNvSpPr>
              <p:nvPr/>
            </p:nvSpPr>
            <p:spPr bwMode="auto">
              <a:xfrm>
                <a:off x="2448" y="4004"/>
                <a:ext cx="14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53" name="Text Box 44"/>
          <p:cNvSpPr txBox="1">
            <a:spLocks noChangeArrowheads="1"/>
          </p:cNvSpPr>
          <p:nvPr/>
        </p:nvSpPr>
        <p:spPr bwMode="auto">
          <a:xfrm>
            <a:off x="4132263" y="5575300"/>
            <a:ext cx="1697260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i="1" baseline="-25000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= -log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i="1" baseline="-25000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5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A36E1-51E8-47E5-A61B-20FEE178DAC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ext Placeholder 2"/>
          <p:cNvSpPr>
            <a:spLocks/>
          </p:cNvSpPr>
          <p:nvPr/>
        </p:nvSpPr>
        <p:spPr bwMode="auto">
          <a:xfrm>
            <a:off x="152400" y="914400"/>
            <a:ext cx="8807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Calculate the pH of a 0.20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solution. </a:t>
            </a: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(b)  What is the pH of a solution containing both 0.20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and 0.30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COONa? The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5597" y="888051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(2.72)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dirty="0" smtClean="0">
                <a:solidFill>
                  <a:srgbClr val="FFFFCC"/>
                </a:solidFill>
                <a:cs typeface="Arial" charset="0"/>
              </a:rPr>
              <a:t>16.1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96206" y="3845118"/>
            <a:ext cx="6348413" cy="461963"/>
            <a:chOff x="1488" y="3168"/>
            <a:chExt cx="3999" cy="291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488" y="3168"/>
              <a:ext cx="399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CH</a:t>
              </a:r>
              <a:r>
                <a:rPr lang="en-US" sz="2400" baseline="-25000" dirty="0" smtClean="0">
                  <a:solidFill>
                    <a:srgbClr val="000000"/>
                  </a:solidFill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</a:rPr>
                <a:t>COONa </a:t>
              </a:r>
              <a:r>
                <a:rPr lang="en-US" sz="2000" dirty="0" smtClean="0">
                  <a:solidFill>
                    <a:srgbClr val="000000"/>
                  </a:solidFill>
                </a:rPr>
                <a:t>(</a:t>
              </a:r>
              <a:r>
                <a:rPr lang="en-US" sz="2000" i="1" dirty="0" smtClean="0">
                  <a:solidFill>
                    <a:srgbClr val="000000"/>
                  </a:solidFill>
                </a:rPr>
                <a:t>s</a:t>
              </a:r>
              <a:r>
                <a:rPr lang="en-US" sz="2000" dirty="0" smtClean="0">
                  <a:solidFill>
                    <a:srgbClr val="000000"/>
                  </a:solidFill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</a:rPr>
                <a:t>          Na</a:t>
              </a:r>
              <a:r>
                <a:rPr lang="en-US" sz="2400" baseline="30000" dirty="0" smtClean="0">
                  <a:solidFill>
                    <a:srgbClr val="000000"/>
                  </a:solidFill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</a:rPr>
                <a:t> + CH</a:t>
              </a:r>
              <a:r>
                <a:rPr lang="en-US" sz="2400" baseline="-25000" dirty="0" smtClean="0">
                  <a:solidFill>
                    <a:srgbClr val="000000"/>
                  </a:solidFill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</a:rPr>
                <a:t>COO</a:t>
              </a:r>
              <a:r>
                <a:rPr lang="en-US" sz="2800" baseline="30000" dirty="0" smtClean="0">
                  <a:solidFill>
                    <a:srgbClr val="000000"/>
                  </a:solidFill>
                </a:rPr>
                <a:t>-</a:t>
              </a:r>
              <a:r>
                <a:rPr lang="en-US" sz="2000" dirty="0" smtClean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2896" y="331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482445" y="2644314"/>
            <a:ext cx="6113463" cy="457200"/>
            <a:chOff x="672" y="3591"/>
            <a:chExt cx="3851" cy="288"/>
          </a:xfrm>
        </p:grpSpPr>
        <p:grpSp>
          <p:nvGrpSpPr>
            <p:cNvPr id="11" name="Group 14"/>
            <p:cNvGrpSpPr>
              <a:grpSpLocks/>
            </p:cNvGrpSpPr>
            <p:nvPr/>
          </p:nvGrpSpPr>
          <p:grpSpPr bwMode="auto">
            <a:xfrm>
              <a:off x="2072" y="3696"/>
              <a:ext cx="384" cy="96"/>
              <a:chOff x="3427" y="2256"/>
              <a:chExt cx="384" cy="96"/>
            </a:xfrm>
          </p:grpSpPr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>
                <a:off x="3427" y="2256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 flipH="1">
                <a:off x="3427" y="235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672" y="3591"/>
              <a:ext cx="38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CH</a:t>
              </a:r>
              <a:r>
                <a:rPr lang="en-US" sz="2400" baseline="-25000" dirty="0" smtClean="0">
                  <a:solidFill>
                    <a:srgbClr val="000000"/>
                  </a:solidFill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</a:rPr>
                <a:t>COOH </a:t>
              </a:r>
              <a:r>
                <a:rPr lang="en-US" sz="2000" dirty="0" smtClean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</a:rPr>
                <a:t>          H</a:t>
              </a:r>
              <a:r>
                <a:rPr lang="en-US" sz="2400" baseline="30000" dirty="0" smtClean="0">
                  <a:solidFill>
                    <a:srgbClr val="000000"/>
                  </a:solidFill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</a:rPr>
                <a:t> + CH</a:t>
              </a:r>
              <a:r>
                <a:rPr lang="en-US" sz="2400" baseline="-25000" dirty="0" smtClean="0">
                  <a:solidFill>
                    <a:srgbClr val="000000"/>
                  </a:solidFill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</a:rPr>
                <a:t>COO</a:t>
              </a:r>
              <a:r>
                <a:rPr lang="en-US" sz="2800" baseline="30000" dirty="0" smtClean="0">
                  <a:solidFill>
                    <a:srgbClr val="000000"/>
                  </a:solidFill>
                </a:rPr>
                <a:t>-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</a:rPr>
                <a:t>)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91507" y="3231398"/>
            <a:ext cx="687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Then we add some 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COONa (a strong electrolyte).  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674821" y="4594496"/>
            <a:ext cx="2536826" cy="879476"/>
            <a:chOff x="1235075" y="5476878"/>
            <a:chExt cx="2536826" cy="879476"/>
          </a:xfrm>
        </p:grpSpPr>
        <p:sp>
          <p:nvSpPr>
            <p:cNvPr id="28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 smtClean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29" name="Group 38"/>
            <p:cNvGrpSpPr>
              <a:grpSpLocks/>
            </p:cNvGrpSpPr>
            <p:nvPr/>
          </p:nvGrpSpPr>
          <p:grpSpPr bwMode="auto">
            <a:xfrm>
              <a:off x="3027363" y="5476878"/>
              <a:ext cx="744538" cy="879476"/>
              <a:chOff x="3169" y="2569"/>
              <a:chExt cx="469" cy="554"/>
            </a:xfrm>
          </p:grpSpPr>
          <p:sp>
            <p:nvSpPr>
              <p:cNvPr id="30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 smtClean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31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32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1669601" y="5641840"/>
            <a:ext cx="4170896" cy="879476"/>
            <a:chOff x="1056737" y="5641840"/>
            <a:chExt cx="4170896" cy="879476"/>
          </a:xfrm>
        </p:grpSpPr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1056737" y="5843453"/>
              <a:ext cx="34451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pH = -log (1.8 x 10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Calibri" pitchFamily="34" charset="0"/>
                </a:rPr>
                <a:t>-5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) + log</a:t>
              </a:r>
            </a:p>
          </p:txBody>
        </p:sp>
        <p:grpSp>
          <p:nvGrpSpPr>
            <p:cNvPr id="35" name="Group 38"/>
            <p:cNvGrpSpPr>
              <a:grpSpLocks/>
            </p:cNvGrpSpPr>
            <p:nvPr/>
          </p:nvGrpSpPr>
          <p:grpSpPr bwMode="auto">
            <a:xfrm>
              <a:off x="4308469" y="5641840"/>
              <a:ext cx="919164" cy="879476"/>
              <a:chOff x="3114" y="2569"/>
              <a:chExt cx="579" cy="554"/>
            </a:xfrm>
          </p:grpSpPr>
          <p:sp>
            <p:nvSpPr>
              <p:cNvPr id="36" name="Text Box 39"/>
              <p:cNvSpPr txBox="1">
                <a:spLocks noChangeArrowheads="1"/>
              </p:cNvSpPr>
              <p:nvPr/>
            </p:nvSpPr>
            <p:spPr bwMode="auto">
              <a:xfrm>
                <a:off x="3114" y="2569"/>
                <a:ext cx="57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[0.30]</a:t>
                </a:r>
              </a:p>
            </p:txBody>
          </p:sp>
          <p:sp>
            <p:nvSpPr>
              <p:cNvPr id="37" name="Text Box 40"/>
              <p:cNvSpPr txBox="1">
                <a:spLocks noChangeArrowheads="1"/>
              </p:cNvSpPr>
              <p:nvPr/>
            </p:nvSpPr>
            <p:spPr bwMode="auto">
              <a:xfrm>
                <a:off x="3115" y="2832"/>
                <a:ext cx="57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[0.20]</a:t>
                </a:r>
              </a:p>
            </p:txBody>
          </p:sp>
          <p:sp>
            <p:nvSpPr>
              <p:cNvPr id="38" name="Line 41"/>
              <p:cNvSpPr>
                <a:spLocks noChangeShapeType="1"/>
              </p:cNvSpPr>
              <p:nvPr/>
            </p:nvSpPr>
            <p:spPr bwMode="auto">
              <a:xfrm>
                <a:off x="3162" y="2851"/>
                <a:ext cx="4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5818920" y="5841618"/>
            <a:ext cx="950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4.92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2064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Chapter 16</a:t>
            </a:r>
            <a:endParaRPr lang="en-US" sz="4000" u="sng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6248400" cy="367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www.cleaning-equipment.com/images/MERCURY_floor_Buff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419599"/>
            <a:ext cx="1676400" cy="2186025"/>
          </a:xfrm>
          <a:prstGeom prst="rect">
            <a:avLst/>
          </a:prstGeom>
          <a:noFill/>
        </p:spPr>
      </p:pic>
      <p:pic>
        <p:nvPicPr>
          <p:cNvPr id="2055" name="Picture 7" descr="http://i40.tinypic.com/11k89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143000"/>
            <a:ext cx="3230450" cy="3086101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 flipV="1">
            <a:off x="228600" y="1715678"/>
            <a:ext cx="2165808" cy="320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5130" y="3853228"/>
            <a:ext cx="4386633" cy="250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https://i.imgur.com/7fYQaO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6880" y="3901464"/>
            <a:ext cx="4320442" cy="2430249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Crumple Zones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4" name="Picture 4" descr="http://files.abovetopsecret.com/files/img/kq516bcd8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4726" y="1235075"/>
            <a:ext cx="3705404" cy="1784350"/>
          </a:xfrm>
          <a:prstGeom prst="rect">
            <a:avLst/>
          </a:prstGeom>
          <a:noFill/>
        </p:spPr>
      </p:pic>
      <p:pic>
        <p:nvPicPr>
          <p:cNvPr id="20486" name="Picture 6" descr="crumple zone 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375" y="1302544"/>
            <a:ext cx="2578100" cy="145018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76375" y="895350"/>
            <a:ext cx="616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Sacrificial portion of the car that protects the passengers.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007577" y="3004040"/>
            <a:ext cx="509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“They don’t make </a:t>
            </a:r>
            <a:r>
              <a:rPr lang="en-US" sz="2400" dirty="0" err="1" smtClean="0"/>
              <a:t>em</a:t>
            </a:r>
            <a:r>
              <a:rPr lang="en-US" sz="2400" dirty="0" smtClean="0"/>
              <a:t>’ like they use to!”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95755" y="3458308"/>
            <a:ext cx="6717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2000 Chevrolet Malibu vs. 1959 Chevrolet </a:t>
            </a:r>
            <a:r>
              <a:rPr lang="en-US" sz="2000" dirty="0" err="1" smtClean="0"/>
              <a:t>Bel</a:t>
            </a:r>
            <a:r>
              <a:rPr lang="en-US" sz="2000" dirty="0" smtClean="0"/>
              <a:t> Air (30 mph)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55056" y="6375829"/>
            <a:ext cx="7409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Buffer- the chemical equivalent to a crumple zone.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Buffer Solutions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8113" y="1293933"/>
            <a:ext cx="8839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ts val="6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A </a:t>
            </a:r>
            <a:r>
              <a:rPr lang="en-US" sz="2400" b="1" i="1" dirty="0" smtClean="0">
                <a:solidFill>
                  <a:srgbClr val="0000FF"/>
                </a:solidFill>
                <a:latin typeface="Calibri" pitchFamily="34" charset="0"/>
              </a:rPr>
              <a:t>buffer solution</a:t>
            </a: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consists of:</a:t>
            </a:r>
          </a:p>
          <a:p>
            <a:pPr marL="914400" indent="-457200" fontAlgn="base">
              <a:spcBef>
                <a:spcPts val="60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A weak acid (or weak base)</a:t>
            </a:r>
          </a:p>
          <a:p>
            <a:pPr marL="914400" indent="-457200" fontAlgn="base">
              <a:spcBef>
                <a:spcPts val="6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		 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and</a:t>
            </a: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914400" indent="-457200" fontAlgn="base">
              <a:spcBef>
                <a:spcPts val="6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2.	The salt of the weak conjugate base (or weak acid)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			Both must be present!</a:t>
            </a:r>
          </a:p>
        </p:txBody>
      </p:sp>
      <p:sp>
        <p:nvSpPr>
          <p:cNvPr id="6" name="Rectangle 5"/>
          <p:cNvSpPr/>
          <p:nvPr/>
        </p:nvSpPr>
        <p:spPr>
          <a:xfrm>
            <a:off x="6732570" y="1614826"/>
            <a:ext cx="1914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 pitchFamily="34" charset="0"/>
              </a:rPr>
              <a:t>HA  (or B</a:t>
            </a:r>
            <a:r>
              <a:rPr lang="en-US" sz="3200" baseline="30000" dirty="0" smtClean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3200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32571" y="2892634"/>
            <a:ext cx="1872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 pitchFamily="34" charset="0"/>
              </a:rPr>
              <a:t>A</a:t>
            </a:r>
            <a:r>
              <a:rPr lang="en-US" sz="3200" baseline="30000" dirty="0" smtClean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3200" dirty="0" smtClean="0">
                <a:solidFill>
                  <a:srgbClr val="FF0000"/>
                </a:solidFill>
                <a:latin typeface="Calibri" pitchFamily="34" charset="0"/>
              </a:rPr>
              <a:t>  (or BH)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78790" y="3804137"/>
            <a:ext cx="855784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4950" indent="-176213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If there is a high concentration of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A</a:t>
            </a:r>
            <a:r>
              <a:rPr lang="en-US" sz="2400" baseline="30000" dirty="0" smtClean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HA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, the buffer solution has the ability to resist changes in pH upon the addition of small amounts of either strong acids or bases.</a:t>
            </a:r>
            <a:endParaRPr lang="en-US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234950" indent="-176213" fontAlgn="base"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The presence of a conjugate acid-base pair of a weak acid “ties up” small amounts of H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or OH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–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ions added to the solution.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3119" y="1166650"/>
            <a:ext cx="7475537" cy="5070638"/>
          </a:xfr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Buffer Solutions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28240" y="5401293"/>
            <a:ext cx="3853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lvl="1" indent="-338138">
              <a:buClr>
                <a:srgbClr val="FF0000"/>
              </a:buClr>
              <a:buSzPct val="120000"/>
            </a:pPr>
            <a:r>
              <a:rPr lang="en-US" altLang="en-US" dirty="0" smtClean="0">
                <a:solidFill>
                  <a:prstClr val="black"/>
                </a:solidFill>
              </a:rPr>
              <a:t>HA(</a:t>
            </a:r>
            <a:r>
              <a:rPr lang="en-US" altLang="en-US" dirty="0" err="1" smtClean="0">
                <a:solidFill>
                  <a:prstClr val="black"/>
                </a:solidFill>
              </a:rPr>
              <a:t>aq</a:t>
            </a:r>
            <a:r>
              <a:rPr lang="en-US" altLang="en-US" dirty="0" smtClean="0">
                <a:solidFill>
                  <a:prstClr val="black"/>
                </a:solidFill>
              </a:rPr>
              <a:t>) + </a:t>
            </a:r>
            <a:r>
              <a:rPr lang="en-US" altLang="en-US" dirty="0" smtClean="0">
                <a:solidFill>
                  <a:prstClr val="black"/>
                </a:solidFill>
                <a:sym typeface="Symbol"/>
              </a:rPr>
              <a:t>OH</a:t>
            </a:r>
            <a:r>
              <a:rPr lang="en-US" altLang="en-US" baseline="30000" dirty="0" smtClean="0">
                <a:solidFill>
                  <a:prstClr val="black"/>
                </a:solidFill>
                <a:sym typeface="Symbol"/>
              </a:rPr>
              <a:t>–</a:t>
            </a:r>
            <a:r>
              <a:rPr lang="en-US" altLang="en-US" dirty="0" smtClean="0">
                <a:solidFill>
                  <a:prstClr val="black"/>
                </a:solidFill>
              </a:rPr>
              <a:t>(</a:t>
            </a:r>
            <a:r>
              <a:rPr lang="en-US" altLang="en-US" i="1" dirty="0" err="1" smtClean="0">
                <a:solidFill>
                  <a:prstClr val="black"/>
                </a:solidFill>
              </a:rPr>
              <a:t>aq</a:t>
            </a:r>
            <a:r>
              <a:rPr lang="en-US" altLang="en-US" dirty="0" smtClean="0">
                <a:solidFill>
                  <a:prstClr val="black"/>
                </a:solidFill>
              </a:rPr>
              <a:t>)  </a:t>
            </a:r>
            <a:r>
              <a:rPr lang="en-US" altLang="en-US" baseline="30000" dirty="0" smtClean="0">
                <a:solidFill>
                  <a:prstClr val="black"/>
                </a:solidFill>
                <a:sym typeface="Symbol"/>
              </a:rPr>
              <a:t></a:t>
            </a:r>
            <a:r>
              <a:rPr lang="en-US" altLang="en-US" dirty="0" smtClean="0">
                <a:solidFill>
                  <a:prstClr val="black"/>
                </a:solidFill>
                <a:sym typeface="Symbol"/>
              </a:rPr>
              <a:t>  </a:t>
            </a:r>
          </a:p>
          <a:p>
            <a:pPr marL="338138" lvl="1" indent="-338138">
              <a:buClr>
                <a:srgbClr val="FF0000"/>
              </a:buClr>
              <a:buSzPct val="120000"/>
            </a:pPr>
            <a:r>
              <a:rPr lang="en-US" altLang="en-US" dirty="0" smtClean="0">
                <a:solidFill>
                  <a:prstClr val="black"/>
                </a:solidFill>
                <a:sym typeface="Symbol"/>
              </a:rPr>
              <a:t>		A</a:t>
            </a:r>
            <a:r>
              <a:rPr lang="en-US" altLang="en-US" baseline="30000" dirty="0" smtClean="0">
                <a:solidFill>
                  <a:prstClr val="black"/>
                </a:solidFill>
                <a:sym typeface="Symbol"/>
              </a:rPr>
              <a:t>–</a:t>
            </a:r>
            <a:r>
              <a:rPr lang="en-US" altLang="en-US" dirty="0" smtClean="0">
                <a:solidFill>
                  <a:prstClr val="black"/>
                </a:solidFill>
                <a:sym typeface="Symbol"/>
              </a:rPr>
              <a:t>(</a:t>
            </a:r>
            <a:r>
              <a:rPr lang="en-US" altLang="en-US" i="1" dirty="0" err="1" smtClean="0">
                <a:solidFill>
                  <a:prstClr val="black"/>
                </a:solidFill>
                <a:sym typeface="Symbol"/>
              </a:rPr>
              <a:t>aq</a:t>
            </a:r>
            <a:r>
              <a:rPr lang="en-US" altLang="en-US" dirty="0" smtClean="0">
                <a:solidFill>
                  <a:prstClr val="black"/>
                </a:solidFill>
                <a:sym typeface="Symbol"/>
              </a:rPr>
              <a:t>) + </a:t>
            </a:r>
            <a:r>
              <a:rPr lang="en-US" altLang="en-US" dirty="0" smtClean="0">
                <a:solidFill>
                  <a:prstClr val="black"/>
                </a:solidFill>
              </a:rPr>
              <a:t>H</a:t>
            </a:r>
            <a:r>
              <a:rPr lang="en-US" altLang="en-US" baseline="-16000" dirty="0" smtClean="0">
                <a:solidFill>
                  <a:prstClr val="black"/>
                </a:solidFill>
              </a:rPr>
              <a:t>2</a:t>
            </a:r>
            <a:r>
              <a:rPr lang="en-US" altLang="en-US" dirty="0" smtClean="0">
                <a:solidFill>
                  <a:prstClr val="black"/>
                </a:solidFill>
              </a:rPr>
              <a:t>O</a:t>
            </a:r>
            <a:r>
              <a:rPr lang="en-US" altLang="en-US" dirty="0" smtClean="0">
                <a:solidFill>
                  <a:prstClr val="black"/>
                </a:solidFill>
                <a:sym typeface="Symbol"/>
              </a:rPr>
              <a:t>(</a:t>
            </a:r>
            <a:r>
              <a:rPr lang="en-US" altLang="en-US" i="1" dirty="0" smtClean="0">
                <a:solidFill>
                  <a:prstClr val="black"/>
                </a:solidFill>
                <a:sym typeface="Symbol"/>
              </a:rPr>
              <a:t>l</a:t>
            </a:r>
            <a:r>
              <a:rPr lang="en-US" altLang="en-US" dirty="0" smtClean="0">
                <a:solidFill>
                  <a:prstClr val="black"/>
                </a:solidFill>
                <a:sym typeface="Symbol"/>
              </a:rPr>
              <a:t>)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150205" y="1608628"/>
          <a:ext cx="1018565" cy="1354791"/>
        </p:xfrm>
        <a:graphic>
          <a:graphicData uri="http://schemas.openxmlformats.org/presentationml/2006/ole">
            <p:oleObj spid="_x0000_s617570" name="CS ChemDraw Drawing" r:id="rId3" imgW="1144013" imgH="1522260" progId="ChemDraw.Document.6.0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177131" y="864158"/>
            <a:ext cx="2057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u="sng" dirty="0" smtClean="0">
                <a:solidFill>
                  <a:prstClr val="black"/>
                </a:solidFill>
              </a:rPr>
              <a:t>Without Buffer</a:t>
            </a:r>
            <a:endParaRPr lang="en-US" sz="2400" u="sng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Buffer Solutions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 rot="20742027">
            <a:off x="2719754" y="1550013"/>
            <a:ext cx="1336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</a:t>
            </a:r>
            <a:r>
              <a:rPr lang="en-US" sz="2400" dirty="0" err="1" smtClean="0"/>
              <a:t>HCl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77221" y="1655520"/>
            <a:ext cx="2180492" cy="5861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7475" name="Object 3"/>
          <p:cNvGraphicFramePr>
            <a:graphicFrameLocks noChangeAspect="1"/>
          </p:cNvGraphicFramePr>
          <p:nvPr/>
        </p:nvGraphicFramePr>
        <p:xfrm>
          <a:off x="4785095" y="966728"/>
          <a:ext cx="1017587" cy="1354138"/>
        </p:xfrm>
        <a:graphic>
          <a:graphicData uri="http://schemas.openxmlformats.org/presentationml/2006/ole">
            <p:oleObj spid="_x0000_s617571" name="CS ChemDraw Drawing" r:id="rId4" imgW="1144013" imgH="1522260" progId="ChemDraw.Document.6.0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5003311" y="1648150"/>
            <a:ext cx="332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</a:t>
            </a:r>
            <a:r>
              <a:rPr lang="en-US" sz="1200" baseline="30000" dirty="0" smtClean="0"/>
              <a:t>+</a:t>
            </a:r>
            <a:endParaRPr lang="en-US" sz="1200" baseline="30000" dirty="0"/>
          </a:p>
        </p:txBody>
      </p:sp>
      <p:sp>
        <p:nvSpPr>
          <p:cNvPr id="15" name="Rectangle 14"/>
          <p:cNvSpPr/>
          <p:nvPr/>
        </p:nvSpPr>
        <p:spPr>
          <a:xfrm>
            <a:off x="5310207" y="1772751"/>
            <a:ext cx="332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</a:t>
            </a:r>
            <a:r>
              <a:rPr lang="en-US" sz="1200" baseline="30000" dirty="0" smtClean="0"/>
              <a:t>+</a:t>
            </a:r>
            <a:endParaRPr lang="en-US" sz="1200" baseline="300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365499" y="2358901"/>
            <a:ext cx="2180492" cy="5861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4785096" y="2455550"/>
          <a:ext cx="1017587" cy="1354138"/>
        </p:xfrm>
        <a:graphic>
          <a:graphicData uri="http://schemas.openxmlformats.org/presentationml/2006/ole">
            <p:oleObj spid="_x0000_s617572" name="CS ChemDraw Drawing" r:id="rId5" imgW="1144013" imgH="1522260" progId="ChemDraw.Document.6.0">
              <p:embed/>
            </p:oleObj>
          </a:graphicData>
        </a:graphic>
      </p:graphicFrame>
      <p:sp>
        <p:nvSpPr>
          <p:cNvPr id="20" name="Rectangle 19"/>
          <p:cNvSpPr/>
          <p:nvPr/>
        </p:nvSpPr>
        <p:spPr>
          <a:xfrm>
            <a:off x="4935071" y="3109173"/>
            <a:ext cx="4299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OH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5251593" y="3296742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OH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24" name="TextBox 23"/>
          <p:cNvSpPr txBox="1"/>
          <p:nvPr/>
        </p:nvSpPr>
        <p:spPr>
          <a:xfrm rot="920498">
            <a:off x="2883877" y="2253398"/>
            <a:ext cx="1336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</a:t>
            </a:r>
            <a:r>
              <a:rPr lang="en-US" sz="2400" dirty="0" err="1" smtClean="0"/>
              <a:t>NaOH</a:t>
            </a:r>
            <a:endParaRPr lang="en-US" sz="2400" dirty="0"/>
          </a:p>
        </p:txBody>
      </p:sp>
      <p:graphicFrame>
        <p:nvGraphicFramePr>
          <p:cNvPr id="25" name="Object 2"/>
          <p:cNvGraphicFramePr>
            <a:graphicFrameLocks noChangeAspect="1"/>
          </p:cNvGraphicFramePr>
          <p:nvPr/>
        </p:nvGraphicFramePr>
        <p:xfrm>
          <a:off x="1150202" y="4618892"/>
          <a:ext cx="1018565" cy="1354791"/>
        </p:xfrm>
        <a:graphic>
          <a:graphicData uri="http://schemas.openxmlformats.org/presentationml/2006/ole">
            <p:oleObj spid="_x0000_s617573" name="CS ChemDraw Drawing" r:id="rId6" imgW="1144013" imgH="1522260" progId="ChemDraw.Document.6.0">
              <p:embed/>
            </p:oleObj>
          </a:graphicData>
        </a:graphic>
      </p:graphicFrame>
      <p:sp>
        <p:nvSpPr>
          <p:cNvPr id="26" name="Rectangle 25"/>
          <p:cNvSpPr/>
          <p:nvPr/>
        </p:nvSpPr>
        <p:spPr>
          <a:xfrm>
            <a:off x="177128" y="3874422"/>
            <a:ext cx="2057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u="sng" dirty="0" smtClean="0">
                <a:solidFill>
                  <a:prstClr val="black"/>
                </a:solidFill>
              </a:rPr>
              <a:t>Without Buffer</a:t>
            </a:r>
            <a:endParaRPr lang="en-US" sz="2400" u="sng" dirty="0"/>
          </a:p>
        </p:txBody>
      </p:sp>
      <p:sp>
        <p:nvSpPr>
          <p:cNvPr id="27" name="TextBox 26"/>
          <p:cNvSpPr txBox="1"/>
          <p:nvPr/>
        </p:nvSpPr>
        <p:spPr>
          <a:xfrm rot="20742027">
            <a:off x="2719751" y="4560277"/>
            <a:ext cx="1336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</a:t>
            </a:r>
            <a:r>
              <a:rPr lang="en-US" sz="2400" dirty="0" err="1" smtClean="0"/>
              <a:t>HCl</a:t>
            </a:r>
            <a:endParaRPr lang="en-US" sz="24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377218" y="4665784"/>
            <a:ext cx="2180492" cy="5861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3"/>
          <p:cNvGraphicFramePr>
            <a:graphicFrameLocks noChangeAspect="1"/>
          </p:cNvGraphicFramePr>
          <p:nvPr/>
        </p:nvGraphicFramePr>
        <p:xfrm>
          <a:off x="4785092" y="3976992"/>
          <a:ext cx="1017587" cy="1354138"/>
        </p:xfrm>
        <a:graphic>
          <a:graphicData uri="http://schemas.openxmlformats.org/presentationml/2006/ole">
            <p:oleObj spid="_x0000_s617574" name="CS ChemDraw Drawing" r:id="rId7" imgW="1144013" imgH="1522260" progId="ChemDraw.Document.6.0">
              <p:embed/>
            </p:oleObj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2365496" y="5369165"/>
            <a:ext cx="2180492" cy="5861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ct 3"/>
          <p:cNvGraphicFramePr>
            <a:graphicFrameLocks noChangeAspect="1"/>
          </p:cNvGraphicFramePr>
          <p:nvPr/>
        </p:nvGraphicFramePr>
        <p:xfrm>
          <a:off x="4785093" y="5465814"/>
          <a:ext cx="1017587" cy="1354138"/>
        </p:xfrm>
        <a:graphic>
          <a:graphicData uri="http://schemas.openxmlformats.org/presentationml/2006/ole">
            <p:oleObj spid="_x0000_s617575" name="CS ChemDraw Drawing" r:id="rId8" imgW="1144013" imgH="1522260" progId="ChemDraw.Document.6.0">
              <p:embed/>
            </p:oleObj>
          </a:graphicData>
        </a:graphic>
      </p:graphicFrame>
      <p:sp>
        <p:nvSpPr>
          <p:cNvPr id="40" name="TextBox 39"/>
          <p:cNvSpPr txBox="1"/>
          <p:nvPr/>
        </p:nvSpPr>
        <p:spPr>
          <a:xfrm rot="920498">
            <a:off x="2883874" y="5263662"/>
            <a:ext cx="1336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</a:t>
            </a:r>
            <a:r>
              <a:rPr lang="en-US" sz="2400" dirty="0" err="1" smtClean="0"/>
              <a:t>NaOH</a:t>
            </a:r>
            <a:endParaRPr lang="en-US" sz="2400" dirty="0"/>
          </a:p>
        </p:txBody>
      </p:sp>
      <p:sp>
        <p:nvSpPr>
          <p:cNvPr id="44" name="Rectangle 43"/>
          <p:cNvSpPr/>
          <p:nvPr/>
        </p:nvSpPr>
        <p:spPr>
          <a:xfrm>
            <a:off x="1230579" y="5219328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HA</a:t>
            </a:r>
            <a:endParaRPr lang="en-US" sz="1200" baseline="30000" dirty="0"/>
          </a:p>
        </p:txBody>
      </p:sp>
      <p:sp>
        <p:nvSpPr>
          <p:cNvPr id="45" name="Rectangle 44"/>
          <p:cNvSpPr/>
          <p:nvPr/>
        </p:nvSpPr>
        <p:spPr>
          <a:xfrm>
            <a:off x="1687777" y="5488958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HA</a:t>
            </a:r>
            <a:endParaRPr lang="en-US" sz="1200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1312639" y="5488958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1593994" y="5336558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48" name="Rectangle 47"/>
          <p:cNvSpPr/>
          <p:nvPr/>
        </p:nvSpPr>
        <p:spPr>
          <a:xfrm>
            <a:off x="6232350" y="1531332"/>
            <a:ext cx="2243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HCl</a:t>
            </a: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] =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[H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]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126844" y="3008439"/>
            <a:ext cx="25482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NaOH</a:t>
            </a: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] =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[OH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]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236432" y="3944157"/>
            <a:ext cx="2907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</a:pPr>
            <a:r>
              <a:rPr lang="en-US" altLang="en-US" dirty="0" smtClean="0">
                <a:solidFill>
                  <a:prstClr val="black"/>
                </a:solidFill>
              </a:rPr>
              <a:t>A</a:t>
            </a:r>
            <a:r>
              <a:rPr lang="en-US" altLang="en-US" baseline="30000" dirty="0" smtClean="0">
                <a:solidFill>
                  <a:prstClr val="black"/>
                </a:solidFill>
                <a:sym typeface="Symbol"/>
              </a:rPr>
              <a:t>–</a:t>
            </a:r>
            <a:r>
              <a:rPr lang="en-US" altLang="en-US" dirty="0" smtClean="0">
                <a:solidFill>
                  <a:prstClr val="black"/>
                </a:solidFill>
              </a:rPr>
              <a:t>(</a:t>
            </a:r>
            <a:r>
              <a:rPr lang="en-US" altLang="en-US" i="1" dirty="0" err="1" smtClean="0">
                <a:solidFill>
                  <a:prstClr val="black"/>
                </a:solidFill>
              </a:rPr>
              <a:t>aq</a:t>
            </a:r>
            <a:r>
              <a:rPr lang="en-US" altLang="en-US" dirty="0" smtClean="0">
                <a:solidFill>
                  <a:prstClr val="black"/>
                </a:solidFill>
              </a:rPr>
              <a:t>) + </a:t>
            </a:r>
            <a:r>
              <a:rPr lang="en-US" altLang="en-US" dirty="0" smtClean="0">
                <a:solidFill>
                  <a:prstClr val="black"/>
                </a:solidFill>
                <a:sym typeface="Symbol"/>
              </a:rPr>
              <a:t>H</a:t>
            </a:r>
            <a:r>
              <a:rPr lang="en-US" altLang="en-US" baseline="30000" dirty="0" smtClean="0">
                <a:solidFill>
                  <a:prstClr val="black"/>
                </a:solidFill>
                <a:sym typeface="Symbol"/>
              </a:rPr>
              <a:t>+</a:t>
            </a:r>
            <a:r>
              <a:rPr lang="en-US" altLang="en-US" dirty="0" smtClean="0">
                <a:solidFill>
                  <a:prstClr val="black"/>
                </a:solidFill>
              </a:rPr>
              <a:t>(</a:t>
            </a:r>
            <a:r>
              <a:rPr lang="en-US" altLang="en-US" i="1" dirty="0" err="1" smtClean="0">
                <a:solidFill>
                  <a:prstClr val="black"/>
                </a:solidFill>
              </a:rPr>
              <a:t>aq</a:t>
            </a:r>
            <a:r>
              <a:rPr lang="en-US" altLang="en-US" dirty="0" smtClean="0">
                <a:solidFill>
                  <a:prstClr val="black"/>
                </a:solidFill>
              </a:rPr>
              <a:t>)  </a:t>
            </a:r>
            <a:r>
              <a:rPr lang="en-US" altLang="en-US" baseline="30000" dirty="0" smtClean="0">
                <a:solidFill>
                  <a:prstClr val="black"/>
                </a:solidFill>
                <a:sym typeface="Symbol"/>
              </a:rPr>
              <a:t></a:t>
            </a:r>
            <a:r>
              <a:rPr lang="en-US" altLang="en-US" dirty="0" smtClean="0">
                <a:solidFill>
                  <a:prstClr val="black"/>
                </a:solidFill>
                <a:sym typeface="Symbol"/>
              </a:rPr>
              <a:t>  HA(</a:t>
            </a:r>
            <a:r>
              <a:rPr lang="en-US" altLang="en-US" i="1" dirty="0" err="1" smtClean="0">
                <a:solidFill>
                  <a:prstClr val="black"/>
                </a:solidFill>
                <a:sym typeface="Symbol"/>
              </a:rPr>
              <a:t>aq</a:t>
            </a:r>
            <a:r>
              <a:rPr lang="en-US" altLang="en-US" dirty="0" smtClean="0">
                <a:solidFill>
                  <a:prstClr val="black"/>
                </a:solidFill>
                <a:sym typeface="Symbol"/>
              </a:rPr>
              <a:t>)</a:t>
            </a: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722946" y="5195881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HA</a:t>
            </a:r>
            <a:endParaRPr lang="en-US" sz="1200" baseline="30000" dirty="0"/>
          </a:p>
        </p:txBody>
      </p:sp>
      <p:sp>
        <p:nvSpPr>
          <p:cNvPr id="53" name="Rectangle 52"/>
          <p:cNvSpPr/>
          <p:nvPr/>
        </p:nvSpPr>
        <p:spPr>
          <a:xfrm>
            <a:off x="1465040" y="5207605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54" name="Rectangle 53"/>
          <p:cNvSpPr/>
          <p:nvPr/>
        </p:nvSpPr>
        <p:spPr>
          <a:xfrm>
            <a:off x="4850912" y="4609728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HA</a:t>
            </a:r>
            <a:endParaRPr lang="en-US" sz="1200" baseline="30000" dirty="0"/>
          </a:p>
        </p:txBody>
      </p:sp>
      <p:sp>
        <p:nvSpPr>
          <p:cNvPr id="55" name="Rectangle 54"/>
          <p:cNvSpPr/>
          <p:nvPr/>
        </p:nvSpPr>
        <p:spPr>
          <a:xfrm>
            <a:off x="5308110" y="4879358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HA</a:t>
            </a:r>
            <a:endParaRPr lang="en-US" sz="1200" baseline="30000" dirty="0"/>
          </a:p>
        </p:txBody>
      </p:sp>
      <p:sp>
        <p:nvSpPr>
          <p:cNvPr id="56" name="Rectangle 55"/>
          <p:cNvSpPr/>
          <p:nvPr/>
        </p:nvSpPr>
        <p:spPr>
          <a:xfrm>
            <a:off x="4932972" y="4879358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AH</a:t>
            </a:r>
            <a:endParaRPr lang="en-US" sz="1200" baseline="30000" dirty="0"/>
          </a:p>
        </p:txBody>
      </p:sp>
      <p:sp>
        <p:nvSpPr>
          <p:cNvPr id="57" name="Rectangle 56"/>
          <p:cNvSpPr/>
          <p:nvPr/>
        </p:nvSpPr>
        <p:spPr>
          <a:xfrm>
            <a:off x="5214327" y="4726958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58" name="Rectangle 57"/>
          <p:cNvSpPr/>
          <p:nvPr/>
        </p:nvSpPr>
        <p:spPr>
          <a:xfrm>
            <a:off x="5343279" y="4586281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HA</a:t>
            </a:r>
            <a:endParaRPr lang="en-US" sz="1200" baseline="30000" dirty="0"/>
          </a:p>
        </p:txBody>
      </p:sp>
      <p:sp>
        <p:nvSpPr>
          <p:cNvPr id="59" name="Rectangle 58"/>
          <p:cNvSpPr/>
          <p:nvPr/>
        </p:nvSpPr>
        <p:spPr>
          <a:xfrm>
            <a:off x="5085373" y="4598005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AH</a:t>
            </a:r>
            <a:endParaRPr lang="en-US" sz="1200" baseline="30000" dirty="0"/>
          </a:p>
        </p:txBody>
      </p:sp>
      <p:sp>
        <p:nvSpPr>
          <p:cNvPr id="60" name="Rectangle 59"/>
          <p:cNvSpPr/>
          <p:nvPr/>
        </p:nvSpPr>
        <p:spPr>
          <a:xfrm>
            <a:off x="4886081" y="6051666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61" name="Rectangle 60"/>
          <p:cNvSpPr/>
          <p:nvPr/>
        </p:nvSpPr>
        <p:spPr>
          <a:xfrm>
            <a:off x="5343279" y="6321296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62" name="Rectangle 61"/>
          <p:cNvSpPr/>
          <p:nvPr/>
        </p:nvSpPr>
        <p:spPr>
          <a:xfrm>
            <a:off x="4968141" y="6321296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63" name="Rectangle 62"/>
          <p:cNvSpPr/>
          <p:nvPr/>
        </p:nvSpPr>
        <p:spPr>
          <a:xfrm>
            <a:off x="5249496" y="6168896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64" name="Rectangle 63"/>
          <p:cNvSpPr/>
          <p:nvPr/>
        </p:nvSpPr>
        <p:spPr>
          <a:xfrm>
            <a:off x="5378448" y="6063388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HA</a:t>
            </a:r>
            <a:endParaRPr lang="en-US" sz="1200" baseline="30000" dirty="0"/>
          </a:p>
        </p:txBody>
      </p:sp>
      <p:sp>
        <p:nvSpPr>
          <p:cNvPr id="65" name="Rectangle 64"/>
          <p:cNvSpPr/>
          <p:nvPr/>
        </p:nvSpPr>
        <p:spPr>
          <a:xfrm>
            <a:off x="5061927" y="6098558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66" name="Rectangle 65"/>
          <p:cNvSpPr/>
          <p:nvPr/>
        </p:nvSpPr>
        <p:spPr>
          <a:xfrm>
            <a:off x="6384748" y="4403490"/>
            <a:ext cx="22434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HCl</a:t>
            </a: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] &gt;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[H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]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Some tied up as HA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293217" y="6039528"/>
            <a:ext cx="2557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NaOH</a:t>
            </a: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] &gt;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[OH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]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Some tied up as H</a:t>
            </a:r>
            <a:r>
              <a:rPr lang="en-US" sz="2000" kern="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O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5" grpId="0"/>
      <p:bldP spid="20" grpId="0"/>
      <p:bldP spid="21" grpId="0"/>
      <p:bldP spid="24" grpId="0"/>
      <p:bldP spid="27" grpId="0"/>
      <p:bldP spid="40" grpId="0"/>
      <p:bldP spid="48" grpId="0"/>
      <p:bldP spid="50" grpId="0"/>
      <p:bldP spid="51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24DD57-172A-40F8-A38C-B44ABEFA5CD5}" type="slidenum">
              <a:rPr lang="en-US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7428" y="1115154"/>
            <a:ext cx="3808871" cy="312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2794" y="4314118"/>
            <a:ext cx="13354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000000"/>
                </a:solidFill>
                <a:latin typeface="Arial" charset="0"/>
              </a:rPr>
              <a:t>In Water</a:t>
            </a:r>
          </a:p>
        </p:txBody>
      </p: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055077" y="4792815"/>
            <a:ext cx="4076702" cy="461963"/>
            <a:chOff x="1629" y="2784"/>
            <a:chExt cx="2568" cy="291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1629" y="2784"/>
              <a:ext cx="256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 smtClean="0">
                  <a:solidFill>
                    <a:srgbClr val="000000"/>
                  </a:solidFill>
                  <a:latin typeface="Arial" charset="0"/>
                </a:rPr>
                <a:t>HCl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 + 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Cl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2374" y="293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Buffer Solutions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0276" y="1547445"/>
            <a:ext cx="33645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Calibri" pitchFamily="34" charset="0"/>
              </a:rPr>
              <a:t>Water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Calibri" pitchFamily="34" charset="0"/>
              </a:rPr>
              <a:t>    vs.</a:t>
            </a:r>
          </a:p>
          <a:p>
            <a:r>
              <a:rPr lang="en-US" sz="2400" dirty="0" smtClean="0">
                <a:latin typeface="Calibri" pitchFamily="34" charset="0"/>
              </a:rPr>
              <a:t>Buffer w/</a:t>
            </a:r>
          </a:p>
          <a:p>
            <a:pPr lvl="1"/>
            <a:r>
              <a:rPr lang="en-US" sz="2400" dirty="0" smtClean="0">
                <a:latin typeface="Calibri" pitchFamily="34" charset="0"/>
              </a:rPr>
              <a:t>1.0 M CH</a:t>
            </a:r>
            <a:r>
              <a:rPr lang="en-US" sz="2400" baseline="-25000" dirty="0" smtClean="0">
                <a:latin typeface="Calibri" pitchFamily="34" charset="0"/>
              </a:rPr>
              <a:t>3</a:t>
            </a:r>
            <a:r>
              <a:rPr lang="en-US" sz="2400" dirty="0" smtClean="0">
                <a:latin typeface="Calibri" pitchFamily="34" charset="0"/>
              </a:rPr>
              <a:t>COOH</a:t>
            </a:r>
          </a:p>
          <a:p>
            <a:pPr lvl="1"/>
            <a:r>
              <a:rPr lang="en-US" sz="2400" dirty="0" smtClean="0">
                <a:latin typeface="Calibri" pitchFamily="34" charset="0"/>
              </a:rPr>
              <a:t>1.0 M CH</a:t>
            </a:r>
            <a:r>
              <a:rPr lang="en-US" sz="2400" baseline="-25000" dirty="0" smtClean="0">
                <a:latin typeface="Calibri" pitchFamily="34" charset="0"/>
              </a:rPr>
              <a:t>3</a:t>
            </a:r>
            <a:r>
              <a:rPr lang="en-US" sz="2400" dirty="0" smtClean="0">
                <a:latin typeface="Calibri" pitchFamily="34" charset="0"/>
              </a:rPr>
              <a:t>COONa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1635" y="1071162"/>
            <a:ext cx="1885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800" u="sng" dirty="0" smtClean="0">
                <a:solidFill>
                  <a:srgbClr val="000000"/>
                </a:solidFill>
                <a:latin typeface="Calibri" pitchFamily="34" charset="0"/>
              </a:rPr>
              <a:t>Adding </a:t>
            </a:r>
            <a:r>
              <a:rPr lang="en-US" sz="2800" u="sng" dirty="0" err="1" smtClean="0">
                <a:solidFill>
                  <a:srgbClr val="000000"/>
                </a:solidFill>
                <a:latin typeface="Calibri" pitchFamily="34" charset="0"/>
              </a:rPr>
              <a:t>HCl</a:t>
            </a:r>
            <a:r>
              <a:rPr lang="en-US" sz="2800" u="sng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72795" y="5498142"/>
            <a:ext cx="1341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000000"/>
                </a:solidFill>
                <a:latin typeface="Arial" charset="0"/>
              </a:rPr>
              <a:t>In Buffer</a:t>
            </a:r>
          </a:p>
        </p:txBody>
      </p:sp>
      <p:grpSp>
        <p:nvGrpSpPr>
          <p:cNvPr id="24" name="Group 9"/>
          <p:cNvGrpSpPr>
            <a:grpSpLocks/>
          </p:cNvGrpSpPr>
          <p:nvPr/>
        </p:nvGrpSpPr>
        <p:grpSpPr bwMode="auto">
          <a:xfrm>
            <a:off x="1031632" y="5929942"/>
            <a:ext cx="6100763" cy="457200"/>
            <a:chOff x="1629" y="2784"/>
            <a:chExt cx="3843" cy="288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1629" y="2784"/>
              <a:ext cx="38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+ CH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COO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         CH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COOH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3696" y="293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5205047" y="4505521"/>
            <a:ext cx="3751385" cy="1133279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 add enough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HCl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lang="en-US" sz="2000" kern="0" dirty="0" smtClean="0">
                <a:solidFill>
                  <a:sysClr val="windowText" lastClr="000000"/>
                </a:solidFill>
                <a:latin typeface="Calibri"/>
              </a:rPr>
              <a:t> all of the CH</a:t>
            </a:r>
            <a:r>
              <a:rPr lang="en-US" sz="2000" kern="0" baseline="-25000" dirty="0" smtClean="0">
                <a:solidFill>
                  <a:sysClr val="windowText" lastClr="000000"/>
                </a:solidFill>
                <a:latin typeface="Calibri"/>
              </a:rPr>
              <a:t>3</a:t>
            </a:r>
            <a:r>
              <a:rPr lang="en-US" sz="2000" kern="0" dirty="0" smtClean="0">
                <a:solidFill>
                  <a:sysClr val="windowText" lastClr="000000"/>
                </a:solidFill>
                <a:latin typeface="Calibri"/>
              </a:rPr>
              <a:t>COO</a:t>
            </a:r>
            <a:r>
              <a:rPr lang="en-US" sz="2000" kern="0" baseline="30000" dirty="0" smtClean="0">
                <a:solidFill>
                  <a:sysClr val="windowText" lastClr="000000"/>
                </a:solidFill>
                <a:latin typeface="Calibri"/>
              </a:rPr>
              <a:t>-</a:t>
            </a:r>
            <a:r>
              <a:rPr lang="en-US" sz="2000" kern="0" dirty="0" smtClean="0">
                <a:solidFill>
                  <a:sysClr val="windowText" lastClr="000000"/>
                </a:solidFill>
                <a:latin typeface="Calibri"/>
              </a:rPr>
              <a:t> will be consumed.</a:t>
            </a:r>
          </a:p>
          <a:p>
            <a:pPr lvl="0" algn="ctr"/>
            <a:r>
              <a:rPr lang="en-US" sz="2000" kern="0" dirty="0" err="1" smtClean="0">
                <a:solidFill>
                  <a:sysClr val="windowText" lastClr="000000"/>
                </a:solidFill>
                <a:latin typeface="Calibri"/>
              </a:rPr>
              <a:t>HCl</a:t>
            </a:r>
            <a:r>
              <a:rPr lang="en-US" sz="2000" kern="0" dirty="0" smtClean="0">
                <a:solidFill>
                  <a:sysClr val="windowText" lastClr="000000"/>
                </a:solidFill>
                <a:latin typeface="Calibri"/>
              </a:rPr>
              <a:t>  </a:t>
            </a:r>
            <a:r>
              <a:rPr lang="en-US" altLang="en-US" sz="2000" baseline="30000" dirty="0" smtClean="0">
                <a:solidFill>
                  <a:prstClr val="black"/>
                </a:solidFill>
                <a:sym typeface="Symbol"/>
              </a:rPr>
              <a:t></a:t>
            </a:r>
            <a:r>
              <a:rPr lang="en-US" altLang="en-US" sz="20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n-US" sz="2000" kern="0" dirty="0" smtClean="0">
                <a:solidFill>
                  <a:sysClr val="windowText" lastClr="000000"/>
                </a:solidFill>
                <a:latin typeface="Calibri"/>
              </a:rPr>
              <a:t>H</a:t>
            </a:r>
            <a:r>
              <a:rPr lang="en-US" sz="2000" kern="0" baseline="30000" dirty="0" smtClean="0">
                <a:solidFill>
                  <a:sysClr val="windowText" lastClr="000000"/>
                </a:solidFill>
                <a:latin typeface="Calibri"/>
              </a:rPr>
              <a:t>+</a:t>
            </a:r>
            <a:r>
              <a:rPr lang="en-US" sz="2000" kern="0" dirty="0" smtClean="0">
                <a:solidFill>
                  <a:sysClr val="windowText" lastClr="000000"/>
                </a:solidFill>
                <a:latin typeface="Calibri"/>
              </a:rPr>
              <a:t> + </a:t>
            </a:r>
            <a:r>
              <a:rPr lang="en-US" sz="2000" kern="0" dirty="0" err="1" smtClean="0">
                <a:solidFill>
                  <a:sysClr val="windowText" lastClr="000000"/>
                </a:solidFill>
                <a:latin typeface="Calibri"/>
              </a:rPr>
              <a:t>Cl</a:t>
            </a:r>
            <a:r>
              <a:rPr lang="en-US" sz="2000" kern="0" baseline="30000" dirty="0" smtClean="0">
                <a:solidFill>
                  <a:sysClr val="windowText" lastClr="000000"/>
                </a:solidFill>
                <a:latin typeface="Calibri"/>
              </a:rPr>
              <a:t>-</a:t>
            </a:r>
            <a:r>
              <a:rPr lang="en-US" sz="2000" kern="0" dirty="0" smtClean="0">
                <a:solidFill>
                  <a:sysClr val="windowText" lastClr="000000"/>
                </a:solidFill>
                <a:latin typeface="Calibri"/>
              </a:rPr>
              <a:t> Wins!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67600" y="2074985"/>
            <a:ext cx="1406769" cy="1254370"/>
            <a:chOff x="7467600" y="2074985"/>
            <a:chExt cx="1406769" cy="125437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7467600" y="2074985"/>
              <a:ext cx="93785" cy="2227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537939" y="2098431"/>
              <a:ext cx="93785" cy="2227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7596554" y="2180493"/>
              <a:ext cx="1277815" cy="1148862"/>
            </a:xfrm>
            <a:custGeom>
              <a:avLst/>
              <a:gdLst>
                <a:gd name="connsiteX0" fmla="*/ 0 w 1277815"/>
                <a:gd name="connsiteY0" fmla="*/ 0 h 1184031"/>
                <a:gd name="connsiteX1" fmla="*/ 128954 w 1277815"/>
                <a:gd name="connsiteY1" fmla="*/ 211016 h 1184031"/>
                <a:gd name="connsiteX2" fmla="*/ 351692 w 1277815"/>
                <a:gd name="connsiteY2" fmla="*/ 785446 h 1184031"/>
                <a:gd name="connsiteX3" fmla="*/ 550985 w 1277815"/>
                <a:gd name="connsiteY3" fmla="*/ 1055077 h 1184031"/>
                <a:gd name="connsiteX4" fmla="*/ 1277815 w 1277815"/>
                <a:gd name="connsiteY4" fmla="*/ 1184031 h 118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7815" h="1184031">
                  <a:moveTo>
                    <a:pt x="0" y="0"/>
                  </a:moveTo>
                  <a:cubicBezTo>
                    <a:pt x="35169" y="40054"/>
                    <a:pt x="70339" y="80108"/>
                    <a:pt x="128954" y="211016"/>
                  </a:cubicBezTo>
                  <a:cubicBezTo>
                    <a:pt x="187569" y="341924"/>
                    <a:pt x="281354" y="644769"/>
                    <a:pt x="351692" y="785446"/>
                  </a:cubicBezTo>
                  <a:cubicBezTo>
                    <a:pt x="422031" y="926123"/>
                    <a:pt x="396631" y="988646"/>
                    <a:pt x="550985" y="1055077"/>
                  </a:cubicBezTo>
                  <a:cubicBezTo>
                    <a:pt x="705339" y="1121508"/>
                    <a:pt x="991577" y="1152769"/>
                    <a:pt x="1277815" y="1184031"/>
                  </a:cubicBezTo>
                </a:path>
              </a:pathLst>
            </a:cu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9C4841-43D9-48B4-AC68-6A4ADBE541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3555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16.2</a:t>
            </a:r>
          </a:p>
        </p:txBody>
      </p:sp>
      <p:sp>
        <p:nvSpPr>
          <p:cNvPr id="23556" name="Text Placeholder 2"/>
          <p:cNvSpPr>
            <a:spLocks/>
          </p:cNvSpPr>
          <p:nvPr/>
        </p:nvSpPr>
        <p:spPr bwMode="auto">
          <a:xfrm>
            <a:off x="152400" y="2057400"/>
            <a:ext cx="88074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(a) KH</a:t>
            </a:r>
            <a:r>
              <a:rPr lang="en-US" sz="2400" baseline="-25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PO</a:t>
            </a:r>
            <a:r>
              <a:rPr lang="en-US" sz="2400" baseline="-25000" dirty="0" smtClean="0">
                <a:solidFill>
                  <a:srgbClr val="000000"/>
                </a:solidFill>
              </a:rPr>
              <a:t>4</a:t>
            </a:r>
            <a:r>
              <a:rPr lang="en-US" sz="2400" dirty="0" smtClean="0">
                <a:solidFill>
                  <a:srgbClr val="000000"/>
                </a:solidFill>
              </a:rPr>
              <a:t>/H</a:t>
            </a:r>
            <a:r>
              <a:rPr lang="en-US" sz="2400" baseline="-25000" dirty="0" smtClean="0">
                <a:solidFill>
                  <a:srgbClr val="000000"/>
                </a:solidFill>
              </a:rPr>
              <a:t>3</a:t>
            </a:r>
            <a:r>
              <a:rPr lang="en-US" sz="2400" dirty="0" smtClean="0">
                <a:solidFill>
                  <a:srgbClr val="000000"/>
                </a:solidFill>
              </a:rPr>
              <a:t>PO</a:t>
            </a:r>
            <a:r>
              <a:rPr lang="en-US" sz="2400" baseline="-25000" dirty="0" smtClean="0">
                <a:solidFill>
                  <a:srgbClr val="000000"/>
                </a:solidFill>
              </a:rPr>
              <a:t>4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(b) NaClO</a:t>
            </a:r>
            <a:r>
              <a:rPr lang="en-US" sz="2400" baseline="-25000" dirty="0" smtClean="0">
                <a:solidFill>
                  <a:srgbClr val="000000"/>
                </a:solidFill>
              </a:rPr>
              <a:t>4</a:t>
            </a:r>
            <a:r>
              <a:rPr lang="en-US" sz="2400" dirty="0" smtClean="0">
                <a:solidFill>
                  <a:srgbClr val="000000"/>
                </a:solidFill>
              </a:rPr>
              <a:t>/HClO</a:t>
            </a:r>
            <a:r>
              <a:rPr lang="en-US" sz="2400" baseline="-25000" dirty="0" smtClean="0">
                <a:solidFill>
                  <a:srgbClr val="000000"/>
                </a:solidFill>
              </a:rPr>
              <a:t>4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(c) C</a:t>
            </a:r>
            <a:r>
              <a:rPr lang="en-US" sz="2400" baseline="-25000" dirty="0" smtClean="0">
                <a:solidFill>
                  <a:srgbClr val="000000"/>
                </a:solidFill>
              </a:rPr>
              <a:t>5</a:t>
            </a:r>
            <a:r>
              <a:rPr lang="en-US" sz="2400" dirty="0" smtClean="0">
                <a:solidFill>
                  <a:srgbClr val="000000"/>
                </a:solidFill>
              </a:rPr>
              <a:t>H</a:t>
            </a:r>
            <a:r>
              <a:rPr lang="en-US" sz="2400" baseline="-25000" dirty="0" smtClean="0">
                <a:solidFill>
                  <a:srgbClr val="000000"/>
                </a:solidFill>
              </a:rPr>
              <a:t>5</a:t>
            </a:r>
            <a:r>
              <a:rPr lang="en-US" sz="2400" dirty="0" smtClean="0">
                <a:solidFill>
                  <a:srgbClr val="000000"/>
                </a:solidFill>
              </a:rPr>
              <a:t>N/C</a:t>
            </a:r>
            <a:r>
              <a:rPr lang="en-US" sz="2400" baseline="-25000" dirty="0" smtClean="0">
                <a:solidFill>
                  <a:srgbClr val="000000"/>
                </a:solidFill>
              </a:rPr>
              <a:t>5</a:t>
            </a:r>
            <a:r>
              <a:rPr lang="en-US" sz="2400" dirty="0" smtClean="0">
                <a:solidFill>
                  <a:srgbClr val="000000"/>
                </a:solidFill>
              </a:rPr>
              <a:t>H</a:t>
            </a:r>
            <a:r>
              <a:rPr lang="en-US" sz="2400" baseline="-25000" dirty="0" smtClean="0">
                <a:solidFill>
                  <a:srgbClr val="000000"/>
                </a:solidFill>
              </a:rPr>
              <a:t>5</a:t>
            </a:r>
            <a:r>
              <a:rPr lang="en-US" sz="2400" dirty="0" smtClean="0">
                <a:solidFill>
                  <a:srgbClr val="000000"/>
                </a:solidFill>
              </a:rPr>
              <a:t>NHCl</a:t>
            </a: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152400" y="838200"/>
            <a:ext cx="8728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smtClean="0">
                <a:solidFill>
                  <a:srgbClr val="000000"/>
                </a:solidFill>
              </a:rPr>
              <a:t>Which of the following solutions can be classified as buffer systems?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5845" y="2719756"/>
            <a:ext cx="43844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 smtClean="0">
                <a:solidFill>
                  <a:srgbClr val="FF0000"/>
                </a:solidFill>
              </a:rPr>
              <a:t>Conjugate acid-base?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 smtClean="0">
                <a:solidFill>
                  <a:srgbClr val="FF0000"/>
                </a:solidFill>
              </a:rPr>
              <a:t>Weak acid/weak base?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9C4841-43D9-48B4-AC68-6A4ADBE541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3555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16.2</a:t>
            </a:r>
          </a:p>
        </p:txBody>
      </p:sp>
      <p:sp>
        <p:nvSpPr>
          <p:cNvPr id="23556" name="Text Placeholder 2"/>
          <p:cNvSpPr>
            <a:spLocks/>
          </p:cNvSpPr>
          <p:nvPr/>
        </p:nvSpPr>
        <p:spPr bwMode="auto">
          <a:xfrm>
            <a:off x="152400" y="2057400"/>
            <a:ext cx="88074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(a) KH</a:t>
            </a:r>
            <a:r>
              <a:rPr lang="en-US" sz="2400" baseline="-25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PO</a:t>
            </a:r>
            <a:r>
              <a:rPr lang="en-US" sz="2400" baseline="-25000" dirty="0" smtClean="0">
                <a:solidFill>
                  <a:srgbClr val="000000"/>
                </a:solidFill>
              </a:rPr>
              <a:t>4</a:t>
            </a:r>
            <a:r>
              <a:rPr lang="en-US" sz="2400" dirty="0" smtClean="0">
                <a:solidFill>
                  <a:srgbClr val="000000"/>
                </a:solidFill>
              </a:rPr>
              <a:t>/H</a:t>
            </a:r>
            <a:r>
              <a:rPr lang="en-US" sz="2400" baseline="-25000" dirty="0" smtClean="0">
                <a:solidFill>
                  <a:srgbClr val="000000"/>
                </a:solidFill>
              </a:rPr>
              <a:t>3</a:t>
            </a:r>
            <a:r>
              <a:rPr lang="en-US" sz="2400" dirty="0" smtClean="0">
                <a:solidFill>
                  <a:srgbClr val="000000"/>
                </a:solidFill>
              </a:rPr>
              <a:t>PO</a:t>
            </a:r>
            <a:r>
              <a:rPr lang="en-US" sz="2400" baseline="-25000" dirty="0" smtClean="0">
                <a:solidFill>
                  <a:srgbClr val="000000"/>
                </a:solidFill>
              </a:rPr>
              <a:t>4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(b) NaClO</a:t>
            </a:r>
            <a:r>
              <a:rPr lang="en-US" sz="2400" baseline="-25000" dirty="0" smtClean="0">
                <a:solidFill>
                  <a:srgbClr val="000000"/>
                </a:solidFill>
              </a:rPr>
              <a:t>4</a:t>
            </a:r>
            <a:r>
              <a:rPr lang="en-US" sz="2400" dirty="0" smtClean="0">
                <a:solidFill>
                  <a:srgbClr val="000000"/>
                </a:solidFill>
              </a:rPr>
              <a:t>/HClO</a:t>
            </a:r>
            <a:r>
              <a:rPr lang="en-US" sz="2400" baseline="-25000" dirty="0" smtClean="0">
                <a:solidFill>
                  <a:srgbClr val="000000"/>
                </a:solidFill>
              </a:rPr>
              <a:t>4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(c) C</a:t>
            </a:r>
            <a:r>
              <a:rPr lang="en-US" sz="2400" baseline="-25000" dirty="0" smtClean="0">
                <a:solidFill>
                  <a:srgbClr val="000000"/>
                </a:solidFill>
              </a:rPr>
              <a:t>5</a:t>
            </a:r>
            <a:r>
              <a:rPr lang="en-US" sz="2400" dirty="0" smtClean="0">
                <a:solidFill>
                  <a:srgbClr val="000000"/>
                </a:solidFill>
              </a:rPr>
              <a:t>H</a:t>
            </a:r>
            <a:r>
              <a:rPr lang="en-US" sz="2400" baseline="-25000" dirty="0" smtClean="0">
                <a:solidFill>
                  <a:srgbClr val="000000"/>
                </a:solidFill>
              </a:rPr>
              <a:t>5</a:t>
            </a:r>
            <a:r>
              <a:rPr lang="en-US" sz="2400" dirty="0" smtClean="0">
                <a:solidFill>
                  <a:srgbClr val="000000"/>
                </a:solidFill>
              </a:rPr>
              <a:t>N/C</a:t>
            </a:r>
            <a:r>
              <a:rPr lang="en-US" sz="2400" baseline="-25000" dirty="0" smtClean="0">
                <a:solidFill>
                  <a:srgbClr val="000000"/>
                </a:solidFill>
              </a:rPr>
              <a:t>5</a:t>
            </a:r>
            <a:r>
              <a:rPr lang="en-US" sz="2400" dirty="0" smtClean="0">
                <a:solidFill>
                  <a:srgbClr val="000000"/>
                </a:solidFill>
              </a:rPr>
              <a:t>H</a:t>
            </a:r>
            <a:r>
              <a:rPr lang="en-US" sz="2400" baseline="-25000" dirty="0" smtClean="0">
                <a:solidFill>
                  <a:srgbClr val="000000"/>
                </a:solidFill>
              </a:rPr>
              <a:t>5</a:t>
            </a:r>
            <a:r>
              <a:rPr lang="en-US" sz="2400" dirty="0" smtClean="0">
                <a:solidFill>
                  <a:srgbClr val="000000"/>
                </a:solidFill>
              </a:rPr>
              <a:t>NHCl</a:t>
            </a: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152400" y="838200"/>
            <a:ext cx="8728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smtClean="0">
                <a:solidFill>
                  <a:srgbClr val="000000"/>
                </a:solidFill>
              </a:rPr>
              <a:t>Which of the following solutions can be classified as buffer systems?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9849" y="2579714"/>
            <a:ext cx="4841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PO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is a weak acid, and its conjugate base, H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PO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,is a weak base. It is a buffer.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9850" y="3880967"/>
            <a:ext cx="518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HClO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is a strong acid, its conjugate base, ClO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, is an extremely weak base. It is not a buffer.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4953" y="5253642"/>
            <a:ext cx="5767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baseline="-25000" dirty="0">
                <a:solidFill>
                  <a:srgbClr val="FF0000"/>
                </a:solidFill>
              </a:rPr>
              <a:t>5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5</a:t>
            </a:r>
            <a:r>
              <a:rPr lang="en-US" dirty="0">
                <a:solidFill>
                  <a:srgbClr val="FF0000"/>
                </a:solidFill>
              </a:rPr>
              <a:t>N is a weak base and its conjugate acid, C</a:t>
            </a:r>
            <a:r>
              <a:rPr lang="en-US" baseline="-25000" dirty="0">
                <a:solidFill>
                  <a:srgbClr val="FF0000"/>
                </a:solidFill>
              </a:rPr>
              <a:t>5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5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H 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is a weak acid. Therefore, this is a buffer </a:t>
            </a:r>
            <a:r>
              <a:rPr lang="en-US" dirty="0" smtClean="0">
                <a:solidFill>
                  <a:srgbClr val="FF0000"/>
                </a:solidFill>
              </a:rPr>
              <a:t>system.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2064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Chapter 16</a:t>
            </a:r>
            <a:endParaRPr lang="en-US" sz="4000" u="sng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6248400" cy="367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www.cleaning-equipment.com/images/MERCURY_floor_Buff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419599"/>
            <a:ext cx="1676400" cy="2186025"/>
          </a:xfrm>
          <a:prstGeom prst="rect">
            <a:avLst/>
          </a:prstGeom>
          <a:noFill/>
        </p:spPr>
      </p:pic>
      <p:pic>
        <p:nvPicPr>
          <p:cNvPr id="2055" name="Picture 7" descr="http://i40.tinypic.com/11k89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143000"/>
            <a:ext cx="3230450" cy="3086101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228600" y="1045029"/>
            <a:ext cx="5410200" cy="3315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7002AA-7C1D-4F49-8E73-18A312163EA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00200" y="159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Crumple Zones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4" descr="http://files.abovetopsecret.com/files/img/kq516bcd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01" y="4168775"/>
            <a:ext cx="3816349" cy="1837776"/>
          </a:xfrm>
          <a:prstGeom prst="rect">
            <a:avLst/>
          </a:prstGeom>
          <a:noFill/>
        </p:spPr>
      </p:pic>
      <p:pic>
        <p:nvPicPr>
          <p:cNvPr id="1037314" name="Picture 2" descr="http://ringo.ams.sunysb.edu/images/2/20/Ubq_s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0950" y="3125787"/>
            <a:ext cx="3429000" cy="3190876"/>
          </a:xfrm>
          <a:prstGeom prst="rect">
            <a:avLst/>
          </a:prstGeom>
          <a:noFill/>
        </p:spPr>
      </p:pic>
      <p:pic>
        <p:nvPicPr>
          <p:cNvPr id="1037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673" y="1352551"/>
            <a:ext cx="2014536" cy="162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2688528" y="2171700"/>
            <a:ext cx="9429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02803" y="1800225"/>
            <a:ext cx="116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r>
              <a:rPr lang="en-US" dirty="0" smtClean="0"/>
              <a:t> or OH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pic>
        <p:nvPicPr>
          <p:cNvPr id="10373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55328" y="1476375"/>
            <a:ext cx="2159722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6031803" y="2171700"/>
            <a:ext cx="9429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27028" y="1552575"/>
            <a:ext cx="1162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more</a:t>
            </a:r>
          </a:p>
          <a:p>
            <a:pPr algn="ctr"/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r>
              <a:rPr lang="en-US" dirty="0" smtClean="0"/>
              <a:t> or OH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pic>
        <p:nvPicPr>
          <p:cNvPr id="10373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81439">
            <a:off x="7283515" y="1549674"/>
            <a:ext cx="235316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1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203263">
            <a:off x="8064565" y="1774968"/>
            <a:ext cx="352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1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357905">
            <a:off x="7449712" y="2088556"/>
            <a:ext cx="223202" cy="50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8341" y="2349774"/>
            <a:ext cx="271462" cy="36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032132">
            <a:off x="8224284" y="2179151"/>
            <a:ext cx="209399" cy="34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2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9128850">
            <a:off x="7798283" y="1308997"/>
            <a:ext cx="198380" cy="42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4619625" y="5772150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25" name="TextBox 24"/>
          <p:cNvSpPr txBox="1"/>
          <p:nvPr/>
        </p:nvSpPr>
        <p:spPr>
          <a:xfrm>
            <a:off x="8543925" y="5777984"/>
            <a:ext cx="60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OH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953000" y="5505450"/>
            <a:ext cx="466725" cy="3714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8268511" y="5486400"/>
            <a:ext cx="360124" cy="3619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00200" y="159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Buffer Capacity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idx="1"/>
          </p:nvPr>
        </p:nvSpPr>
        <p:spPr>
          <a:xfrm>
            <a:off x="600075" y="1228725"/>
            <a:ext cx="7924800" cy="5078313"/>
          </a:xfrm>
        </p:spPr>
        <p:txBody>
          <a:bodyPr wrap="square">
            <a:spAutoFit/>
          </a:bodyPr>
          <a:lstStyle/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Buffer capacity</a:t>
            </a:r>
            <a:r>
              <a:rPr lang="en-US" altLang="en-US" sz="2400" dirty="0" smtClean="0"/>
              <a:t> is its ability to resist pH changes.</a:t>
            </a:r>
          </a:p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400" u="sng" dirty="0" smtClean="0"/>
              <a:t>The more concentrated the components of a buffer, the greater the buffer capacity</a:t>
            </a:r>
            <a:r>
              <a:rPr lang="en-US" altLang="en-US" sz="2400" dirty="0" smtClean="0"/>
              <a:t>.</a:t>
            </a:r>
          </a:p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400" dirty="0" smtClean="0"/>
              <a:t>A buffer also has the highest capacity when the component concentrations are equal:</a:t>
            </a:r>
          </a:p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-US" altLang="en-US" sz="2400" dirty="0" smtClean="0"/>
          </a:p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-US" altLang="en-US" sz="2400" dirty="0" smtClean="0"/>
          </a:p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400" dirty="0" smtClean="0"/>
              <a:t>A buffer whose pH is equal to or near the p</a:t>
            </a:r>
            <a:r>
              <a:rPr lang="en-US" altLang="en-US" sz="2400" i="1" dirty="0" smtClean="0"/>
              <a:t>K</a:t>
            </a:r>
            <a:r>
              <a:rPr lang="en-US" altLang="en-US" sz="2400" baseline="-16000" dirty="0" smtClean="0"/>
              <a:t>a</a:t>
            </a:r>
            <a:r>
              <a:rPr lang="en-US" altLang="en-US" sz="2400" dirty="0" smtClean="0"/>
              <a:t> of its acid component has the highest buffer capacity.</a:t>
            </a:r>
          </a:p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400" dirty="0" smtClean="0"/>
              <a:t>The addition of strong acid or base weakens the buffer capacity.</a:t>
            </a:r>
          </a:p>
        </p:txBody>
      </p:sp>
      <p:graphicFrame>
        <p:nvGraphicFramePr>
          <p:cNvPr id="1200130" name="Object 2"/>
          <p:cNvGraphicFramePr>
            <a:graphicFrameLocks noChangeAspect="1"/>
          </p:cNvGraphicFramePr>
          <p:nvPr/>
        </p:nvGraphicFramePr>
        <p:xfrm>
          <a:off x="1990725" y="3495675"/>
          <a:ext cx="5172075" cy="934310"/>
        </p:xfrm>
        <a:graphic>
          <a:graphicData uri="http://schemas.openxmlformats.org/presentationml/2006/ole">
            <p:oleObj spid="_x0000_s1200145" name="Equation" r:id="rId3" imgW="2324100" imgH="419100" progId="Equation.3">
              <p:embed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7002AA-7C1D-4F49-8E73-18A312163EA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0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1DF8A-55A9-4606-B1B1-774BC3D497B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5603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16.3</a:t>
            </a:r>
          </a:p>
        </p:txBody>
      </p:sp>
      <p:sp>
        <p:nvSpPr>
          <p:cNvPr id="25604" name="Text Placeholder 2"/>
          <p:cNvSpPr>
            <a:spLocks/>
          </p:cNvSpPr>
          <p:nvPr/>
        </p:nvSpPr>
        <p:spPr bwMode="auto">
          <a:xfrm>
            <a:off x="152400" y="762000"/>
            <a:ext cx="88074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b="1" i="1" smtClean="0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smtClean="0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b="1" i="1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5605" name="Text Placeholder 2"/>
          <p:cNvSpPr>
            <a:spLocks/>
          </p:cNvSpPr>
          <p:nvPr/>
        </p:nvSpPr>
        <p:spPr bwMode="auto">
          <a:xfrm>
            <a:off x="152400" y="914400"/>
            <a:ext cx="8807450" cy="356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(a) Calculate the pH of a buffer system containing 1.0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and 1.0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COONa. The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(Table 15.3). </a:t>
            </a: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(b) What is the pH of the buffer system after the addition of 0.10 mole of gaseous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HCl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to 1.0 L of the solution? Assume that the volume of the solution does not change when the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HCl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is added.</a:t>
            </a: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461963" algn="l"/>
              </a:tabLst>
            </a:pPr>
            <a:endParaRPr lang="en-US" sz="24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b="1" i="1" dirty="0" smtClean="0">
              <a:solidFill>
                <a:srgbClr val="109769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baseline="-25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1DF8A-55A9-4606-B1B1-774BC3D497B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5603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16.3</a:t>
            </a:r>
          </a:p>
        </p:txBody>
      </p:sp>
      <p:sp>
        <p:nvSpPr>
          <p:cNvPr id="25604" name="Text Placeholder 2"/>
          <p:cNvSpPr>
            <a:spLocks/>
          </p:cNvSpPr>
          <p:nvPr/>
        </p:nvSpPr>
        <p:spPr bwMode="auto">
          <a:xfrm>
            <a:off x="152400" y="762000"/>
            <a:ext cx="88074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b="1" i="1" smtClean="0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smtClean="0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b="1" i="1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5605" name="Text Placeholder 2"/>
          <p:cNvSpPr>
            <a:spLocks/>
          </p:cNvSpPr>
          <p:nvPr/>
        </p:nvSpPr>
        <p:spPr bwMode="auto">
          <a:xfrm>
            <a:off x="152400" y="914401"/>
            <a:ext cx="8807450" cy="122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(a) Calculate the pH of a buffer system containing 1.0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and 1.0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COONa. The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(Table 15.3).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34307" y="2045862"/>
            <a:ext cx="2536826" cy="879476"/>
            <a:chOff x="1235075" y="5476878"/>
            <a:chExt cx="2536826" cy="879476"/>
          </a:xfrm>
        </p:grpSpPr>
        <p:sp>
          <p:nvSpPr>
            <p:cNvPr id="7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 smtClean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8" name="Group 38"/>
            <p:cNvGrpSpPr>
              <a:grpSpLocks/>
            </p:cNvGrpSpPr>
            <p:nvPr/>
          </p:nvGrpSpPr>
          <p:grpSpPr bwMode="auto">
            <a:xfrm>
              <a:off x="3027363" y="5476878"/>
              <a:ext cx="744538" cy="879476"/>
              <a:chOff x="3169" y="2569"/>
              <a:chExt cx="469" cy="554"/>
            </a:xfrm>
          </p:grpSpPr>
          <p:sp>
            <p:nvSpPr>
              <p:cNvPr id="9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 smtClean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10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11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12" name="Text Box 44"/>
          <p:cNvSpPr txBox="1">
            <a:spLocks noChangeArrowheads="1"/>
          </p:cNvSpPr>
          <p:nvPr/>
        </p:nvSpPr>
        <p:spPr bwMode="auto">
          <a:xfrm>
            <a:off x="5328764" y="2248440"/>
            <a:ext cx="1697260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i="1" baseline="-25000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= -log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i="1" baseline="-25000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669601" y="3190468"/>
            <a:ext cx="4093106" cy="879476"/>
            <a:chOff x="1056737" y="5641840"/>
            <a:chExt cx="4093106" cy="879476"/>
          </a:xfrm>
        </p:grpSpPr>
        <p:sp>
          <p:nvSpPr>
            <p:cNvPr id="20" name="Text Box 37"/>
            <p:cNvSpPr txBox="1">
              <a:spLocks noChangeArrowheads="1"/>
            </p:cNvSpPr>
            <p:nvPr/>
          </p:nvSpPr>
          <p:spPr bwMode="auto">
            <a:xfrm>
              <a:off x="1056737" y="5843453"/>
              <a:ext cx="34451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pH = -log (1.8 x 10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Calibri" pitchFamily="34" charset="0"/>
                </a:rPr>
                <a:t>-5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) + log</a:t>
              </a:r>
            </a:p>
          </p:txBody>
        </p:sp>
        <p:grpSp>
          <p:nvGrpSpPr>
            <p:cNvPr id="21" name="Group 38"/>
            <p:cNvGrpSpPr>
              <a:grpSpLocks/>
            </p:cNvGrpSpPr>
            <p:nvPr/>
          </p:nvGrpSpPr>
          <p:grpSpPr bwMode="auto">
            <a:xfrm>
              <a:off x="4384667" y="5641840"/>
              <a:ext cx="765176" cy="879476"/>
              <a:chOff x="3162" y="2569"/>
              <a:chExt cx="482" cy="554"/>
            </a:xfrm>
          </p:grpSpPr>
          <p:sp>
            <p:nvSpPr>
              <p:cNvPr id="22" name="Text Box 39"/>
              <p:cNvSpPr txBox="1">
                <a:spLocks noChangeArrowheads="1"/>
              </p:cNvSpPr>
              <p:nvPr/>
            </p:nvSpPr>
            <p:spPr bwMode="auto">
              <a:xfrm>
                <a:off x="3163" y="2569"/>
                <a:ext cx="48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[1.0]</a:t>
                </a:r>
              </a:p>
            </p:txBody>
          </p:sp>
          <p:sp>
            <p:nvSpPr>
              <p:cNvPr id="23" name="Text Box 40"/>
              <p:cNvSpPr txBox="1">
                <a:spLocks noChangeArrowheads="1"/>
              </p:cNvSpPr>
              <p:nvPr/>
            </p:nvSpPr>
            <p:spPr bwMode="auto">
              <a:xfrm>
                <a:off x="3164" y="2832"/>
                <a:ext cx="48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[1.0]</a:t>
                </a:r>
              </a:p>
            </p:txBody>
          </p:sp>
          <p:sp>
            <p:nvSpPr>
              <p:cNvPr id="24" name="Line 41"/>
              <p:cNvSpPr>
                <a:spLocks noChangeShapeType="1"/>
              </p:cNvSpPr>
              <p:nvPr/>
            </p:nvSpPr>
            <p:spPr bwMode="auto">
              <a:xfrm>
                <a:off x="3162" y="2851"/>
                <a:ext cx="4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25" name="Rectangle 24"/>
          <p:cNvSpPr/>
          <p:nvPr/>
        </p:nvSpPr>
        <p:spPr>
          <a:xfrm>
            <a:off x="5818920" y="3390246"/>
            <a:ext cx="950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4.74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1DF8A-55A9-4606-B1B1-774BC3D497B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5603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16.3</a:t>
            </a:r>
          </a:p>
        </p:txBody>
      </p:sp>
      <p:sp>
        <p:nvSpPr>
          <p:cNvPr id="25605" name="Text Placeholder 2"/>
          <p:cNvSpPr>
            <a:spLocks/>
          </p:cNvSpPr>
          <p:nvPr/>
        </p:nvSpPr>
        <p:spPr bwMode="auto">
          <a:xfrm>
            <a:off x="152400" y="914400"/>
            <a:ext cx="8446851" cy="356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AutoNum type="alphaLcParenBoth"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Calculate the pH of a buffer system containing 1.0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and 1.0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COONa. The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(Table 15.3). </a:t>
            </a:r>
          </a:p>
          <a:p>
            <a:pPr marL="461963" indent="-461963" fontAlgn="base"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(b) What is the pH of the buffer system after the addition of 0.10 mole of gaseous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HCl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to 1.0 L of the solution? </a:t>
            </a:r>
          </a:p>
          <a:p>
            <a:pPr marL="461963" indent="-461963" fontAlgn="base"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2291" y="1629540"/>
            <a:ext cx="925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(4.74)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6082" y="2912375"/>
            <a:ext cx="5254321" cy="1333852"/>
          </a:xfrm>
          <a:noFill/>
          <a:ln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060116" y="2824656"/>
            <a:ext cx="915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0.10 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</a:rPr>
              <a:t>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34319" y="3794180"/>
            <a:ext cx="915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0.10 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</a:rPr>
              <a:t>M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645940" y="2402731"/>
            <a:ext cx="6322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66807" y="2739955"/>
            <a:ext cx="6322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Group 48"/>
          <p:cNvGraphicFramePr>
            <a:graphicFrameLocks noGrp="1"/>
          </p:cNvGraphicFramePr>
          <p:nvPr>
            <p:ph sz="half" idx="1"/>
          </p:nvPr>
        </p:nvGraphicFramePr>
        <p:xfrm>
          <a:off x="894599" y="4385591"/>
          <a:ext cx="7313122" cy="1587192"/>
        </p:xfrm>
        <a:graphic>
          <a:graphicData uri="http://schemas.openxmlformats.org/drawingml/2006/table">
            <a:tbl>
              <a:tblPr/>
              <a:tblGrid>
                <a:gridCol w="1840050"/>
                <a:gridCol w="1970521"/>
                <a:gridCol w="1225355"/>
                <a:gridCol w="387379"/>
                <a:gridCol w="1889817"/>
              </a:tblGrid>
              <a:tr h="350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 H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→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COOH(</a:t>
                      </a:r>
                      <a:r>
                        <a:rPr kumimoji="0" lang="en-US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Final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mol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345532" y="5170352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-0.10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49919" y="4781856"/>
            <a:ext cx="540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1.0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74227" y="4780535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0.10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87545" y="4778612"/>
            <a:ext cx="540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1.0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44271" y="5179541"/>
            <a:ext cx="8322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+0.10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27897" y="5176834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-0.10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78186" y="5580169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0.90</a:t>
            </a:r>
            <a:endParaRPr lang="en-US" sz="2000" i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51791" y="5580169"/>
            <a:ext cx="327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990991" y="5580169"/>
            <a:ext cx="540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1.1</a:t>
            </a:r>
            <a:endParaRPr lang="en-US" sz="2000" i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680713" y="5997980"/>
            <a:ext cx="4093106" cy="879476"/>
            <a:chOff x="1056737" y="5641840"/>
            <a:chExt cx="4093106" cy="879476"/>
          </a:xfrm>
        </p:grpSpPr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1056737" y="5843453"/>
              <a:ext cx="34451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pH = -log (1.8 x 10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Calibri" pitchFamily="34" charset="0"/>
                </a:rPr>
                <a:t>-5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) + log</a:t>
              </a:r>
            </a:p>
          </p:txBody>
        </p:sp>
        <p:grpSp>
          <p:nvGrpSpPr>
            <p:cNvPr id="25" name="Group 38"/>
            <p:cNvGrpSpPr>
              <a:grpSpLocks/>
            </p:cNvGrpSpPr>
            <p:nvPr/>
          </p:nvGrpSpPr>
          <p:grpSpPr bwMode="auto">
            <a:xfrm>
              <a:off x="4384667" y="5641840"/>
              <a:ext cx="765176" cy="879476"/>
              <a:chOff x="3162" y="2569"/>
              <a:chExt cx="482" cy="554"/>
            </a:xfrm>
          </p:grpSpPr>
          <p:sp>
            <p:nvSpPr>
              <p:cNvPr id="26" name="Text Box 39"/>
              <p:cNvSpPr txBox="1">
                <a:spLocks noChangeArrowheads="1"/>
              </p:cNvSpPr>
              <p:nvPr/>
            </p:nvSpPr>
            <p:spPr bwMode="auto">
              <a:xfrm>
                <a:off x="3163" y="2569"/>
                <a:ext cx="48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[0.9]</a:t>
                </a:r>
              </a:p>
            </p:txBody>
          </p:sp>
          <p:sp>
            <p:nvSpPr>
              <p:cNvPr id="27" name="Text Box 40"/>
              <p:cNvSpPr txBox="1">
                <a:spLocks noChangeArrowheads="1"/>
              </p:cNvSpPr>
              <p:nvPr/>
            </p:nvSpPr>
            <p:spPr bwMode="auto">
              <a:xfrm>
                <a:off x="3164" y="2832"/>
                <a:ext cx="48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[1.1]</a:t>
                </a:r>
              </a:p>
            </p:txBody>
          </p:sp>
          <p:sp>
            <p:nvSpPr>
              <p:cNvPr id="28" name="Line 41"/>
              <p:cNvSpPr>
                <a:spLocks noChangeShapeType="1"/>
              </p:cNvSpPr>
              <p:nvPr/>
            </p:nvSpPr>
            <p:spPr bwMode="auto">
              <a:xfrm>
                <a:off x="3162" y="2851"/>
                <a:ext cx="4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5830032" y="6197758"/>
            <a:ext cx="950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4.66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581" y="1157178"/>
            <a:ext cx="4728632" cy="4323954"/>
          </a:xfrm>
          <a:prstGeom prst="rect">
            <a:avLst/>
          </a:prstGeom>
        </p:spPr>
      </p:pic>
      <p:sp>
        <p:nvSpPr>
          <p:cNvPr id="7" name="Rectangle 17"/>
          <p:cNvSpPr>
            <a:spLocks noGrp="1" noChangeArrowheads="1"/>
          </p:cNvSpPr>
          <p:nvPr>
            <p:ph idx="1"/>
          </p:nvPr>
        </p:nvSpPr>
        <p:spPr>
          <a:xfrm>
            <a:off x="5064664" y="1188375"/>
            <a:ext cx="3822161" cy="5601533"/>
          </a:xfrm>
        </p:spPr>
        <p:txBody>
          <a:bodyPr wrap="square">
            <a:spAutoFit/>
          </a:bodyPr>
          <a:lstStyle/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 smtClean="0"/>
              <a:t>Choose a target </a:t>
            </a:r>
            <a:r>
              <a:rPr lang="en-US" altLang="en-US" sz="2000" dirty="0" err="1" smtClean="0"/>
              <a:t>pH.</a:t>
            </a:r>
            <a:r>
              <a:rPr lang="en-US" altLang="en-US" sz="2000" dirty="0" smtClean="0"/>
              <a:t> Depends on what you want to study.</a:t>
            </a:r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 smtClean="0"/>
              <a:t>Choose the appropriate choice of a weak acid and conjugate base.</a:t>
            </a:r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 smtClean="0"/>
              <a:t>Most effective buffer when the p</a:t>
            </a:r>
            <a:r>
              <a:rPr lang="en-US" altLang="en-US" sz="2000" i="1" dirty="0" smtClean="0"/>
              <a:t>K</a:t>
            </a:r>
            <a:r>
              <a:rPr lang="en-US" altLang="en-US" sz="2000" baseline="-25000" dirty="0" smtClean="0"/>
              <a:t>a</a:t>
            </a:r>
            <a:r>
              <a:rPr lang="en-US" altLang="en-US" sz="2000" dirty="0" smtClean="0"/>
              <a:t> is closest to the target </a:t>
            </a:r>
            <a:r>
              <a:rPr lang="en-US" altLang="en-US" sz="2000" dirty="0" err="1" smtClean="0"/>
              <a:t>pH.</a:t>
            </a:r>
            <a:r>
              <a:rPr lang="en-US" altLang="en-US" sz="2000" dirty="0" smtClean="0"/>
              <a:t> </a:t>
            </a:r>
            <a:endParaRPr lang="en-US" altLang="en-US" sz="2000" baseline="-25000" dirty="0" smtClean="0"/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None/>
            </a:pPr>
            <a:r>
              <a:rPr lang="en-US" altLang="en-US" sz="2000" u="sng" dirty="0" smtClean="0"/>
              <a:t>Either:</a:t>
            </a:r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 smtClean="0"/>
              <a:t>Mix the Acid/salt in the appropriate ratio.</a:t>
            </a:r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None/>
            </a:pPr>
            <a:r>
              <a:rPr lang="en-US" altLang="en-US" sz="2000" dirty="0" smtClean="0"/>
              <a:t>		or</a:t>
            </a:r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 smtClean="0"/>
              <a:t>The acid and its salt are mixed in a 1 to 1 ratio.</a:t>
            </a:r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 smtClean="0"/>
              <a:t>The pH is then adjusted by adding a strong acid or base until it equals your target </a:t>
            </a:r>
            <a:r>
              <a:rPr lang="en-US" altLang="en-US" sz="2000" dirty="0" err="1" smtClean="0"/>
              <a:t>pH.</a:t>
            </a:r>
            <a:endParaRPr lang="en-US" altLang="en-US" sz="2000" dirty="0" smtClean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00200" y="159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 smtClean="0">
                <a:latin typeface="+mj-lt"/>
                <a:ea typeface="+mj-ea"/>
                <a:cs typeface="+mj-cs"/>
              </a:rPr>
              <a:t>Preparing a Buffer Solution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250FBA-CC64-40AC-A26F-BDE930FA880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3795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16.4</a:t>
            </a:r>
          </a:p>
        </p:txBody>
      </p:sp>
      <p:sp>
        <p:nvSpPr>
          <p:cNvPr id="33796" name="Text Placeholder 2"/>
          <p:cNvSpPr>
            <a:spLocks/>
          </p:cNvSpPr>
          <p:nvPr/>
        </p:nvSpPr>
        <p:spPr bwMode="auto">
          <a:xfrm>
            <a:off x="152400" y="762000"/>
            <a:ext cx="8807450" cy="4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Describe how you would prepare a “phosphate buffer” with a pH of 7.40.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b="1" i="1" dirty="0" smtClean="0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000" b="1" i="1" dirty="0" smtClean="0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000" b="1" i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87625" y="1267653"/>
            <a:ext cx="2536826" cy="879476"/>
            <a:chOff x="1235075" y="5476878"/>
            <a:chExt cx="2536826" cy="879476"/>
          </a:xfrm>
        </p:grpSpPr>
        <p:sp>
          <p:nvSpPr>
            <p:cNvPr id="6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 smtClean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3027363" y="5476878"/>
              <a:ext cx="744538" cy="879476"/>
              <a:chOff x="3169" y="2569"/>
              <a:chExt cx="469" cy="554"/>
            </a:xfrm>
          </p:grpSpPr>
          <p:sp>
            <p:nvSpPr>
              <p:cNvPr id="8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 smtClean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9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10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cxnSp>
        <p:nvCxnSpPr>
          <p:cNvPr id="12" name="Straight Arrow Connector 11"/>
          <p:cNvCxnSpPr/>
          <p:nvPr/>
        </p:nvCxnSpPr>
        <p:spPr>
          <a:xfrm flipV="1">
            <a:off x="3210128" y="1906622"/>
            <a:ext cx="243191" cy="1556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77435" y="2052520"/>
            <a:ext cx="204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Known (7.40)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095345" y="1913107"/>
            <a:ext cx="64851" cy="5674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62115" y="2487025"/>
            <a:ext cx="288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Choose the right acid/salt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859294" y="1841770"/>
            <a:ext cx="570689" cy="2496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49556" y="2055775"/>
            <a:ext cx="195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Find the ratio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42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317" y="3003626"/>
            <a:ext cx="3652368" cy="133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0912" y="3176593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26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126" y="3630550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27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5246" y="4084508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042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2525" y="3016892"/>
            <a:ext cx="1675417" cy="131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ounded Rectangle 28"/>
          <p:cNvSpPr/>
          <p:nvPr/>
        </p:nvSpPr>
        <p:spPr>
          <a:xfrm>
            <a:off x="6982595" y="3216464"/>
            <a:ext cx="1820941" cy="849698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Effective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when pH = p</a:t>
            </a:r>
            <a:r>
              <a:rPr kumimoji="0" lang="en-US" sz="2000" b="0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lang="en-US" sz="2000" kern="0" baseline="-25000" dirty="0" smtClea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36579" y="3453318"/>
            <a:ext cx="5778230" cy="3988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279940" y="4609158"/>
            <a:ext cx="4124077" cy="879476"/>
            <a:chOff x="1017825" y="5641840"/>
            <a:chExt cx="4124077" cy="879476"/>
          </a:xfrm>
        </p:grpSpPr>
        <p:sp>
          <p:nvSpPr>
            <p:cNvPr id="32" name="Text Box 37"/>
            <p:cNvSpPr txBox="1">
              <a:spLocks noChangeArrowheads="1"/>
            </p:cNvSpPr>
            <p:nvPr/>
          </p:nvSpPr>
          <p:spPr bwMode="auto">
            <a:xfrm>
              <a:off x="1017825" y="5843453"/>
              <a:ext cx="339548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7.4 = -log (6.2 x 10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Calibri" pitchFamily="34" charset="0"/>
                </a:rPr>
                <a:t>-8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) + log</a:t>
              </a:r>
            </a:p>
          </p:txBody>
        </p:sp>
        <p:grpSp>
          <p:nvGrpSpPr>
            <p:cNvPr id="33" name="Group 38"/>
            <p:cNvGrpSpPr>
              <a:grpSpLocks/>
            </p:cNvGrpSpPr>
            <p:nvPr/>
          </p:nvGrpSpPr>
          <p:grpSpPr bwMode="auto">
            <a:xfrm>
              <a:off x="4384664" y="5641840"/>
              <a:ext cx="757238" cy="879476"/>
              <a:chOff x="3162" y="2569"/>
              <a:chExt cx="477" cy="554"/>
            </a:xfrm>
          </p:grpSpPr>
          <p:sp>
            <p:nvSpPr>
              <p:cNvPr id="34" name="Text Box 39"/>
              <p:cNvSpPr txBox="1">
                <a:spLocks noChangeArrowheads="1"/>
              </p:cNvSpPr>
              <p:nvPr/>
            </p:nvSpPr>
            <p:spPr bwMode="auto">
              <a:xfrm>
                <a:off x="3210" y="2569"/>
                <a:ext cx="38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400" baseline="30000" dirty="0" smtClean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35" name="Text Box 40"/>
              <p:cNvSpPr txBox="1">
                <a:spLocks noChangeArrowheads="1"/>
              </p:cNvSpPr>
              <p:nvPr/>
            </p:nvSpPr>
            <p:spPr bwMode="auto">
              <a:xfrm>
                <a:off x="3170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36" name="Line 41"/>
              <p:cNvSpPr>
                <a:spLocks noChangeShapeType="1"/>
              </p:cNvSpPr>
              <p:nvPr/>
            </p:nvSpPr>
            <p:spPr bwMode="auto">
              <a:xfrm>
                <a:off x="3162" y="2851"/>
                <a:ext cx="4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pic>
        <p:nvPicPr>
          <p:cNvPr id="1042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6318" y="5687912"/>
            <a:ext cx="2602570" cy="72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1"/>
          <p:cNvPicPr>
            <a:picLocks noGrp="1" noChangeAspect="1" noChangeArrowheads="1"/>
          </p:cNvPicPr>
          <p:nvPr>
            <p:ph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655" y="5024340"/>
            <a:ext cx="2918897" cy="985128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250FBA-CC64-40AC-A26F-BDE930FA880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3795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16.4</a:t>
            </a:r>
          </a:p>
        </p:txBody>
      </p:sp>
      <p:sp>
        <p:nvSpPr>
          <p:cNvPr id="33796" name="Text Placeholder 2"/>
          <p:cNvSpPr>
            <a:spLocks/>
          </p:cNvSpPr>
          <p:nvPr/>
        </p:nvSpPr>
        <p:spPr bwMode="auto">
          <a:xfrm>
            <a:off x="152400" y="762000"/>
            <a:ext cx="8807450" cy="4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Describe how you would prepare a “phosphate buffer” with a pH of 7.40.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b="1" i="1" dirty="0" smtClean="0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000" b="1" i="1" dirty="0" smtClean="0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000" b="1" i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3287625" y="1267653"/>
            <a:ext cx="2536826" cy="879476"/>
            <a:chOff x="1235075" y="5476878"/>
            <a:chExt cx="2536826" cy="879476"/>
          </a:xfrm>
        </p:grpSpPr>
        <p:sp>
          <p:nvSpPr>
            <p:cNvPr id="6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 smtClean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3" name="Group 38"/>
            <p:cNvGrpSpPr>
              <a:grpSpLocks/>
            </p:cNvGrpSpPr>
            <p:nvPr/>
          </p:nvGrpSpPr>
          <p:grpSpPr bwMode="auto">
            <a:xfrm>
              <a:off x="3027363" y="5476878"/>
              <a:ext cx="744538" cy="879476"/>
              <a:chOff x="3169" y="2569"/>
              <a:chExt cx="469" cy="554"/>
            </a:xfrm>
          </p:grpSpPr>
          <p:sp>
            <p:nvSpPr>
              <p:cNvPr id="8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 smtClean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9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10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cxnSp>
        <p:nvCxnSpPr>
          <p:cNvPr id="12" name="Straight Arrow Connector 11"/>
          <p:cNvCxnSpPr/>
          <p:nvPr/>
        </p:nvCxnSpPr>
        <p:spPr>
          <a:xfrm flipV="1">
            <a:off x="3210128" y="1906622"/>
            <a:ext cx="243191" cy="1556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77435" y="2052520"/>
            <a:ext cx="204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Known (7.40)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095345" y="1913107"/>
            <a:ext cx="64851" cy="5674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859294" y="1841770"/>
            <a:ext cx="570689" cy="2496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49556" y="2055775"/>
            <a:ext cx="195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Find the ratio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8" name="Picture 1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0936" y="1326100"/>
            <a:ext cx="2181866" cy="736380"/>
          </a:xfrm>
          <a:noFill/>
          <a:ln>
            <a:miter lim="800000"/>
            <a:headEnd/>
            <a:tailEnd/>
          </a:ln>
        </p:spPr>
      </p:pic>
      <p:pic>
        <p:nvPicPr>
          <p:cNvPr id="1219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947" y="2969863"/>
            <a:ext cx="6665811" cy="40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5526" y="3102230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662115" y="2487025"/>
            <a:ext cx="288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Choose the right acid/salt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52400" y="3773716"/>
            <a:ext cx="8067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Make the buffer:</a:t>
            </a:r>
          </a:p>
          <a:p>
            <a:pPr marL="233363"/>
            <a:r>
              <a:rPr lang="en-US" dirty="0" smtClean="0">
                <a:solidFill>
                  <a:srgbClr val="000000"/>
                </a:solidFill>
              </a:rPr>
              <a:t>Dissolve disodium hydrogen phosphate (Na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HPO</a:t>
            </a:r>
            <a:r>
              <a:rPr lang="en-US" baseline="-25000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) and sodium </a:t>
            </a:r>
            <a:r>
              <a:rPr lang="en-US" dirty="0" err="1" smtClean="0">
                <a:solidFill>
                  <a:srgbClr val="000000"/>
                </a:solidFill>
              </a:rPr>
              <a:t>dihydrogen</a:t>
            </a:r>
            <a:r>
              <a:rPr lang="en-US" dirty="0" smtClean="0">
                <a:solidFill>
                  <a:srgbClr val="000000"/>
                </a:solidFill>
              </a:rPr>
              <a:t> phosphate (NaH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PO</a:t>
            </a:r>
            <a:r>
              <a:rPr lang="en-US" baseline="-25000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) in a mole ratio of 1.5:1.0 in water. </a:t>
            </a:r>
          </a:p>
          <a:p>
            <a:pPr marL="233363"/>
            <a:r>
              <a:rPr lang="en-US" dirty="0" smtClean="0">
                <a:solidFill>
                  <a:srgbClr val="000000"/>
                </a:solidFill>
              </a:rPr>
              <a:t>			or</a:t>
            </a:r>
          </a:p>
          <a:p>
            <a:pPr marL="233363"/>
            <a:r>
              <a:rPr lang="en-US" dirty="0" smtClean="0">
                <a:solidFill>
                  <a:srgbClr val="000000"/>
                </a:solidFill>
              </a:rPr>
              <a:t>Dissolve disodium hydrogen phosphate (Na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HPO</a:t>
            </a:r>
            <a:r>
              <a:rPr lang="en-US" baseline="-25000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) and sodium </a:t>
            </a:r>
            <a:r>
              <a:rPr lang="en-US" dirty="0" err="1" smtClean="0">
                <a:solidFill>
                  <a:srgbClr val="000000"/>
                </a:solidFill>
              </a:rPr>
              <a:t>dihydrogen</a:t>
            </a:r>
            <a:r>
              <a:rPr lang="en-US" dirty="0" smtClean="0">
                <a:solidFill>
                  <a:srgbClr val="000000"/>
                </a:solidFill>
              </a:rPr>
              <a:t> phosphate (NaH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PO</a:t>
            </a:r>
            <a:r>
              <a:rPr lang="en-US" baseline="-25000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) in a mole ratio of 1.0:1.0 in water.  Then add 0.2 equivalence of a strong base. 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2728500" y="5787718"/>
            <a:ext cx="2989011" cy="879476"/>
            <a:chOff x="2186225" y="5641840"/>
            <a:chExt cx="2989011" cy="879476"/>
          </a:xfrm>
        </p:grpSpPr>
        <p:sp>
          <p:nvSpPr>
            <p:cNvPr id="42" name="Text Box 37"/>
            <p:cNvSpPr txBox="1">
              <a:spLocks noChangeArrowheads="1"/>
            </p:cNvSpPr>
            <p:nvPr/>
          </p:nvSpPr>
          <p:spPr bwMode="auto">
            <a:xfrm>
              <a:off x="2186225" y="5843453"/>
              <a:ext cx="22317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7.40 = 7.21 + log</a:t>
              </a:r>
            </a:p>
          </p:txBody>
        </p:sp>
        <p:grpSp>
          <p:nvGrpSpPr>
            <p:cNvPr id="43" name="Group 38"/>
            <p:cNvGrpSpPr>
              <a:grpSpLocks/>
            </p:cNvGrpSpPr>
            <p:nvPr/>
          </p:nvGrpSpPr>
          <p:grpSpPr bwMode="auto">
            <a:xfrm>
              <a:off x="4359261" y="5641840"/>
              <a:ext cx="815975" cy="879476"/>
              <a:chOff x="3146" y="2569"/>
              <a:chExt cx="514" cy="554"/>
            </a:xfrm>
          </p:grpSpPr>
          <p:sp>
            <p:nvSpPr>
              <p:cNvPr id="44" name="Text Box 39"/>
              <p:cNvSpPr txBox="1">
                <a:spLocks noChangeArrowheads="1"/>
              </p:cNvSpPr>
              <p:nvPr/>
            </p:nvSpPr>
            <p:spPr bwMode="auto">
              <a:xfrm>
                <a:off x="3146" y="2569"/>
                <a:ext cx="51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[1+x]</a:t>
                </a:r>
              </a:p>
            </p:txBody>
          </p:sp>
          <p:sp>
            <p:nvSpPr>
              <p:cNvPr id="45" name="Text Box 40"/>
              <p:cNvSpPr txBox="1">
                <a:spLocks noChangeArrowheads="1"/>
              </p:cNvSpPr>
              <p:nvPr/>
            </p:nvSpPr>
            <p:spPr bwMode="auto">
              <a:xfrm>
                <a:off x="3166" y="2832"/>
                <a:ext cx="47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[1-x]</a:t>
                </a:r>
              </a:p>
            </p:txBody>
          </p:sp>
          <p:sp>
            <p:nvSpPr>
              <p:cNvPr id="46" name="Line 41"/>
              <p:cNvSpPr>
                <a:spLocks noChangeShapeType="1"/>
              </p:cNvSpPr>
              <p:nvPr/>
            </p:nvSpPr>
            <p:spPr bwMode="auto">
              <a:xfrm>
                <a:off x="3162" y="2851"/>
                <a:ext cx="4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6193060" y="5956935"/>
            <a:ext cx="997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x = 0.2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err="1" smtClean="0">
                <a:solidFill>
                  <a:prstClr val="black"/>
                </a:solidFill>
              </a:rPr>
              <a:t>Biochem</a:t>
            </a:r>
            <a:r>
              <a:rPr lang="en-US" sz="4000" u="sng" dirty="0" smtClean="0">
                <a:solidFill>
                  <a:prstClr val="black"/>
                </a:solidFill>
              </a:rPr>
              <a:t> Relevant Buffers</a:t>
            </a:r>
            <a:endParaRPr lang="en-US" sz="4000" u="sng" dirty="0">
              <a:solidFill>
                <a:prstClr val="black"/>
              </a:solidFill>
            </a:endParaRPr>
          </a:p>
        </p:txBody>
      </p:sp>
      <p:pic>
        <p:nvPicPr>
          <p:cNvPr id="1201154" name="Picture 2" descr="http://www.dojindo.com/Images/Product%20Photo/GB01_Tabl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8188" y="1133475"/>
            <a:ext cx="5104332" cy="53721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smtClean="0">
                <a:solidFill>
                  <a:prstClr val="black"/>
                </a:solidFill>
                <a:latin typeface="Calibri"/>
              </a:rPr>
              <a:t>Relevant Equations Summary</a:t>
            </a:r>
            <a:endParaRPr lang="en-US" sz="4000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2343" y="899192"/>
            <a:ext cx="4455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1)  </a:t>
            </a:r>
            <a:r>
              <a:rPr lang="en-US" sz="2400" i="1" dirty="0" err="1" smtClean="0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pitchFamily="34" charset="0"/>
              </a:rPr>
              <a:t>w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 =  [H</a:t>
            </a:r>
            <a:r>
              <a:rPr lang="en-US" sz="2400" baseline="30000" dirty="0" smtClean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][OH</a:t>
            </a:r>
            <a:r>
              <a:rPr lang="en-US" sz="2400" baseline="30000" dirty="0" smtClean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] = 1.0 x 10</a:t>
            </a:r>
            <a:r>
              <a:rPr lang="en-US" sz="2400" baseline="30000" dirty="0" smtClean="0">
                <a:solidFill>
                  <a:srgbClr val="000000"/>
                </a:solidFill>
                <a:latin typeface="Arial" pitchFamily="34" charset="0"/>
              </a:rPr>
              <a:t>-14</a:t>
            </a:r>
            <a:endParaRPr lang="en-US" sz="2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02343" y="2419650"/>
            <a:ext cx="2698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4)  pH +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</a:rPr>
              <a:t>pOH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 = 14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4089" y="1267548"/>
            <a:ext cx="2687274" cy="70788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none" lIns="182880" tIns="137160" rIns="182880" bIns="13716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2)  pH =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log [H</a:t>
            </a:r>
            <a:r>
              <a:rPr lang="en-US" sz="2400" baseline="30000" dirty="0" smtClean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]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694" y="1763512"/>
            <a:ext cx="3044744" cy="70788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none" lIns="182880" tIns="137160" rIns="182880" bIns="13716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3) 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</a:rPr>
              <a:t>pOH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 =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log [OH]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3B01D-D3F5-47D2-A20B-7AA1EEC583B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901875" y="2772261"/>
            <a:ext cx="2006600" cy="862013"/>
            <a:chOff x="2208" y="1617"/>
            <a:chExt cx="1264" cy="543"/>
          </a:xfrm>
        </p:grpSpPr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2208" y="1754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0000FF"/>
                  </a:solidFill>
                  <a:latin typeface="Arial" pitchFamily="34" charset="0"/>
                </a:rPr>
                <a:t>K</a:t>
              </a:r>
              <a:r>
                <a:rPr lang="en-US" sz="2400" i="1" baseline="-25000" dirty="0" smtClean="0">
                  <a:solidFill>
                    <a:srgbClr val="0000FF"/>
                  </a:solidFill>
                  <a:latin typeface="Arial" pitchFamily="34" charset="0"/>
                </a:rPr>
                <a:t>a</a:t>
              </a:r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</a:rPr>
                <a:t> =</a:t>
              </a:r>
              <a:endParaRPr lang="en-US" sz="2400" i="1" dirty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2751" y="1617"/>
              <a:ext cx="7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</a:rPr>
                <a:t>[H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</a:rPr>
                <a:t>][A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2865" y="1872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</a:rPr>
                <a:t>[HA]</a:t>
              </a: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784" y="1905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373236" y="2409375"/>
            <a:ext cx="2820988" cy="369888"/>
            <a:chOff x="1557" y="1056"/>
            <a:chExt cx="1777" cy="233"/>
          </a:xfrm>
        </p:grpSpPr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1557" y="1056"/>
              <a:ext cx="17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HA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1600" i="1" baseline="-25000" dirty="0" err="1" smtClean="0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Arial" pitchFamily="34" charset="0"/>
                </a:rPr>
                <a:t>)</a:t>
              </a:r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              H</a:t>
              </a:r>
              <a:r>
                <a:rPr lang="en-US" baseline="30000" dirty="0" smtClean="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1600" i="1" baseline="-25000" dirty="0" err="1" smtClean="0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Arial" pitchFamily="34" charset="0"/>
                </a:rPr>
                <a:t>)</a:t>
              </a:r>
              <a:r>
                <a:rPr lang="en-US" baseline="-250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+ A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1600" i="1" baseline="-25000" dirty="0" err="1" smtClean="0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Arial" pitchFamily="34" charset="0"/>
                </a:rPr>
                <a:t>)</a:t>
              </a: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2046" y="116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H="1">
              <a:off x="2030" y="1209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565424" y="1005121"/>
            <a:ext cx="4462464" cy="369888"/>
            <a:chOff x="1557" y="1056"/>
            <a:chExt cx="2811" cy="233"/>
          </a:xfrm>
        </p:grpSpPr>
        <p:sp>
          <p:nvSpPr>
            <p:cNvPr id="24" name="Text Box 11"/>
            <p:cNvSpPr txBox="1">
              <a:spLocks noChangeArrowheads="1"/>
            </p:cNvSpPr>
            <p:nvPr/>
          </p:nvSpPr>
          <p:spPr bwMode="auto">
            <a:xfrm>
              <a:off x="1557" y="1056"/>
              <a:ext cx="281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B</a:t>
              </a:r>
              <a:r>
                <a:rPr lang="en-US" baseline="30000" dirty="0" smtClean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)  +  H</a:t>
              </a:r>
              <a:r>
                <a:rPr lang="en-US" baseline="-25000" dirty="0" smtClean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O(l)             BH(</a:t>
              </a:r>
              <a:r>
                <a:rPr lang="en-US" i="1" dirty="0" err="1" smtClean="0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) + OH</a:t>
              </a:r>
              <a:r>
                <a:rPr lang="en-US" baseline="30000" dirty="0" smtClean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)</a:t>
              </a: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2708" y="115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" name="Line 10"/>
            <p:cNvSpPr>
              <a:spLocks noChangeShapeType="1"/>
            </p:cNvSpPr>
            <p:nvPr/>
          </p:nvSpPr>
          <p:spPr bwMode="auto">
            <a:xfrm flipH="1">
              <a:off x="2708" y="1209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5667824" y="1377047"/>
            <a:ext cx="2346326" cy="866776"/>
            <a:chOff x="2208" y="1617"/>
            <a:chExt cx="1478" cy="546"/>
          </a:xfrm>
        </p:grpSpPr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2208" y="1754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FF0000"/>
                  </a:solidFill>
                  <a:latin typeface="Arial" pitchFamily="34" charset="0"/>
                </a:rPr>
                <a:t>K</a:t>
              </a:r>
              <a:r>
                <a:rPr lang="en-US" sz="2400" i="1" baseline="-25000" dirty="0" smtClean="0">
                  <a:solidFill>
                    <a:srgbClr val="FF0000"/>
                  </a:solidFill>
                  <a:latin typeface="Arial" pitchFamily="34" charset="0"/>
                </a:rPr>
                <a:t>b</a:t>
              </a:r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</a:rPr>
                <a:t> =</a:t>
              </a:r>
              <a:endParaRPr lang="en-US" sz="2400" i="1" dirty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2745" y="1617"/>
              <a:ext cx="94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</a:rPr>
                <a:t>[BH][OH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3007" y="1872"/>
              <a:ext cx="3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</a:rPr>
                <a:t>[B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31" name="Line 18"/>
            <p:cNvSpPr>
              <a:spLocks noChangeShapeType="1"/>
            </p:cNvSpPr>
            <p:nvPr/>
          </p:nvSpPr>
          <p:spPr bwMode="auto">
            <a:xfrm>
              <a:off x="2784" y="1905"/>
              <a:ext cx="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4608282" y="936172"/>
            <a:ext cx="4383314" cy="1320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601255" y="2351314"/>
            <a:ext cx="4383314" cy="132080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130626" y="3109075"/>
            <a:ext cx="19688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5)  </a:t>
            </a:r>
            <a:r>
              <a:rPr lang="en-US" sz="2400" i="1" dirty="0" err="1" smtClean="0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pitchFamily="34" charset="0"/>
              </a:rPr>
              <a:t>a</a:t>
            </a:r>
            <a:r>
              <a:rPr lang="en-US" sz="2400" i="1" dirty="0" err="1" smtClean="0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 = </a:t>
            </a:r>
            <a:r>
              <a:rPr lang="en-US" sz="2400" i="1" dirty="0" err="1" smtClean="0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pitchFamily="34" charset="0"/>
              </a:rPr>
              <a:t>w</a:t>
            </a:r>
            <a:endParaRPr lang="en-US" sz="2400" i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47026" y="3823946"/>
            <a:ext cx="7621373" cy="2867139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u="sng" kern="0" dirty="0" smtClean="0">
                <a:solidFill>
                  <a:sysClr val="windowText" lastClr="000000"/>
                </a:solidFill>
                <a:latin typeface="Calibri"/>
              </a:rPr>
              <a:t>Henderson-</a:t>
            </a:r>
            <a:r>
              <a:rPr lang="en-US" sz="2400" u="sng" kern="0" dirty="0" err="1" smtClean="0">
                <a:solidFill>
                  <a:sysClr val="windowText" lastClr="000000"/>
                </a:solidFill>
                <a:latin typeface="Calibri"/>
              </a:rPr>
              <a:t>Hasselbalch</a:t>
            </a:r>
            <a:r>
              <a:rPr lang="en-US" sz="2400" u="sng" kern="0" dirty="0" smtClean="0">
                <a:solidFill>
                  <a:sysClr val="windowText" lastClr="000000"/>
                </a:solidFill>
                <a:latin typeface="Calibri"/>
              </a:rPr>
              <a:t> equation</a:t>
            </a:r>
          </a:p>
          <a:p>
            <a:pPr lvl="0" algn="ctr"/>
            <a:endParaRPr lang="en-US" sz="4000" u="sng" kern="0" dirty="0" smtClean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u="sng" kern="0" dirty="0" smtClean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kern="0" dirty="0" smtClean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kern="0" dirty="0" smtClean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kern="0" dirty="0" smtClean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kern="0" dirty="0" smtClea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7" name="Group 43"/>
          <p:cNvGrpSpPr/>
          <p:nvPr/>
        </p:nvGrpSpPr>
        <p:grpSpPr>
          <a:xfrm>
            <a:off x="3281549" y="5344003"/>
            <a:ext cx="2536826" cy="723007"/>
            <a:chOff x="1235075" y="5405443"/>
            <a:chExt cx="2536826" cy="896939"/>
          </a:xfrm>
        </p:grpSpPr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 smtClean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3027363" y="5405443"/>
              <a:ext cx="744538" cy="896939"/>
              <a:chOff x="3169" y="2524"/>
              <a:chExt cx="469" cy="565"/>
            </a:xfrm>
          </p:grpSpPr>
          <p:sp>
            <p:nvSpPr>
              <p:cNvPr id="40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24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 smtClean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41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798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1290406" y="6196244"/>
            <a:ext cx="652463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7030A0"/>
                </a:solidFill>
                <a:latin typeface="Calibri" pitchFamily="34" charset="0"/>
              </a:rPr>
              <a:t>Assumption: that the [A</a:t>
            </a:r>
            <a:r>
              <a:rPr lang="en-US" sz="2400" baseline="30000" dirty="0" smtClean="0">
                <a:solidFill>
                  <a:srgbClr val="7030A0"/>
                </a:solidFill>
                <a:latin typeface="Calibri" pitchFamily="34" charset="0"/>
              </a:rPr>
              <a:t>-</a:t>
            </a:r>
            <a:r>
              <a:rPr lang="en-US" sz="2400" dirty="0" smtClean="0">
                <a:solidFill>
                  <a:srgbClr val="7030A0"/>
                </a:solidFill>
                <a:latin typeface="Calibri" pitchFamily="34" charset="0"/>
              </a:rPr>
              <a:t>] from </a:t>
            </a:r>
            <a:r>
              <a:rPr lang="en-US" sz="2400" dirty="0" err="1" smtClean="0">
                <a:solidFill>
                  <a:srgbClr val="7030A0"/>
                </a:solidFill>
                <a:latin typeface="Calibri" pitchFamily="34" charset="0"/>
              </a:rPr>
              <a:t>NaA</a:t>
            </a:r>
            <a:r>
              <a:rPr lang="en-US" sz="2400" dirty="0" smtClean="0">
                <a:solidFill>
                  <a:srgbClr val="7030A0"/>
                </a:solidFill>
                <a:latin typeface="Calibri" pitchFamily="34" charset="0"/>
              </a:rPr>
              <a:t> &gt;&gt; [A</a:t>
            </a:r>
            <a:r>
              <a:rPr lang="en-US" sz="2400" baseline="30000" dirty="0" smtClean="0">
                <a:solidFill>
                  <a:srgbClr val="7030A0"/>
                </a:solidFill>
                <a:latin typeface="Calibri" pitchFamily="34" charset="0"/>
              </a:rPr>
              <a:t>-</a:t>
            </a:r>
            <a:r>
              <a:rPr lang="en-US" sz="2400" dirty="0" smtClean="0">
                <a:solidFill>
                  <a:srgbClr val="7030A0"/>
                </a:solidFill>
                <a:latin typeface="Calibri" pitchFamily="34" charset="0"/>
              </a:rPr>
              <a:t>] from HA </a:t>
            </a:r>
          </a:p>
        </p:txBody>
      </p:sp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2676076" y="4303491"/>
            <a:ext cx="3756026" cy="461963"/>
            <a:chOff x="1641" y="1056"/>
            <a:chExt cx="2366" cy="291"/>
          </a:xfrm>
        </p:grpSpPr>
        <p:sp>
          <p:nvSpPr>
            <p:cNvPr id="46" name="Text Box 4"/>
            <p:cNvSpPr txBox="1">
              <a:spLocks noChangeArrowheads="1"/>
            </p:cNvSpPr>
            <p:nvPr/>
          </p:nvSpPr>
          <p:spPr bwMode="auto">
            <a:xfrm>
              <a:off x="1641" y="1056"/>
              <a:ext cx="236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HA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            H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A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47" name="Line 5"/>
            <p:cNvSpPr>
              <a:spLocks noChangeShapeType="1"/>
            </p:cNvSpPr>
            <p:nvPr/>
          </p:nvSpPr>
          <p:spPr bwMode="auto">
            <a:xfrm>
              <a:off x="2296" y="1159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8" name="Line 6"/>
            <p:cNvSpPr>
              <a:spLocks noChangeShapeType="1"/>
            </p:cNvSpPr>
            <p:nvPr/>
          </p:nvSpPr>
          <p:spPr bwMode="auto">
            <a:xfrm flipH="1">
              <a:off x="2296" y="1255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2720526" y="4829183"/>
            <a:ext cx="3832226" cy="461963"/>
            <a:chOff x="298" y="528"/>
            <a:chExt cx="2414" cy="291"/>
          </a:xfrm>
        </p:grpSpPr>
        <p:sp>
          <p:nvSpPr>
            <p:cNvPr id="50" name="Text Box 8"/>
            <p:cNvSpPr txBox="1">
              <a:spLocks noChangeArrowheads="1"/>
            </p:cNvSpPr>
            <p:nvPr/>
          </p:nvSpPr>
          <p:spPr bwMode="auto">
            <a:xfrm>
              <a:off x="298" y="528"/>
              <a:ext cx="24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 smtClean="0">
                  <a:solidFill>
                    <a:srgbClr val="000000"/>
                  </a:solidFill>
                  <a:latin typeface="Calibri" pitchFamily="34" charset="0"/>
                </a:rPr>
                <a:t>NaA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smtClean="0">
                  <a:solidFill>
                    <a:srgbClr val="000000"/>
                  </a:solidFill>
                  <a:latin typeface="Calibri" pitchFamily="34" charset="0"/>
                </a:rPr>
                <a:t>s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           Na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A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51" name="Line 9"/>
            <p:cNvSpPr>
              <a:spLocks noChangeShapeType="1"/>
            </p:cNvSpPr>
            <p:nvPr/>
          </p:nvSpPr>
          <p:spPr bwMode="auto">
            <a:xfrm>
              <a:off x="935" y="679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68788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Chapter 16.1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9523" y="1209666"/>
            <a:ext cx="6884953" cy="216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2064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Chapter 16</a:t>
            </a:r>
            <a:endParaRPr lang="en-US" sz="4000" u="sng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6248400" cy="367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www.cleaning-equipment.com/images/MERCURY_floor_Buff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419599"/>
            <a:ext cx="1676400" cy="2186025"/>
          </a:xfrm>
          <a:prstGeom prst="rect">
            <a:avLst/>
          </a:prstGeom>
          <a:noFill/>
        </p:spPr>
      </p:pic>
      <p:pic>
        <p:nvPicPr>
          <p:cNvPr id="2055" name="Picture 7" descr="http://i40.tinypic.com/11k89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143000"/>
            <a:ext cx="3230450" cy="3086101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 flipV="1">
            <a:off x="228599" y="2055050"/>
            <a:ext cx="2429759" cy="3205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Titrations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0500" y="88646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 a </a:t>
            </a:r>
            <a:r>
              <a:rPr lang="en-US" sz="2400" b="1" i="1" dirty="0" smtClean="0">
                <a:solidFill>
                  <a:srgbClr val="0000FF"/>
                </a:solidFill>
              </a:rPr>
              <a:t>titration</a:t>
            </a:r>
            <a:r>
              <a:rPr lang="en-US" sz="2400" dirty="0" smtClean="0">
                <a:solidFill>
                  <a:srgbClr val="000000"/>
                </a:solidFill>
              </a:rPr>
              <a:t>, a solution of accurately known concentration is gradually added to another solution of unknown concentration until the chemical reaction between the two solutions is complete.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idx="1"/>
          </p:nvPr>
        </p:nvSpPr>
        <p:spPr>
          <a:xfrm>
            <a:off x="253206" y="4353560"/>
            <a:ext cx="863441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</a:rPr>
              <a:t>Acid-Base Titration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is a neutralization process aimed at adding a necessary amount of acid/H</a:t>
            </a:r>
            <a:r>
              <a:rPr kumimoji="0" lang="en-US" alt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(or base/OH</a:t>
            </a:r>
            <a:r>
              <a:rPr kumimoji="0" lang="en-US" alt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to a solution </a:t>
            </a:r>
            <a:r>
              <a:rPr lang="en-US" altLang="en-US" sz="2400" kern="0" dirty="0" smtClean="0">
                <a:solidFill>
                  <a:sysClr val="windowText" lastClr="000000"/>
                </a:solidFill>
              </a:rPr>
              <a:t>of base/OH</a:t>
            </a:r>
            <a:r>
              <a:rPr lang="en-US" altLang="en-US" sz="2400" kern="0" baseline="30000" dirty="0" smtClean="0">
                <a:solidFill>
                  <a:sysClr val="windowText" lastClr="000000"/>
                </a:solidFill>
              </a:rPr>
              <a:t>-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lang="en-US" altLang="en-US" sz="2400" kern="0" dirty="0" smtClean="0">
                <a:solidFill>
                  <a:sysClr val="windowText" lastClr="000000"/>
                </a:solidFill>
              </a:rPr>
              <a:t>or acid/H</a:t>
            </a:r>
            <a:r>
              <a:rPr lang="en-US" altLang="en-US" sz="2400" kern="0" baseline="30000" dirty="0" smtClean="0">
                <a:solidFill>
                  <a:sysClr val="windowText" lastClr="000000"/>
                </a:solidFill>
              </a:rPr>
              <a:t>+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in order to reach the equivalence point.</a:t>
            </a:r>
          </a:p>
          <a:p>
            <a:pPr marL="338138" marR="0" lvl="1" indent="-338138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At the 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</a:rPr>
              <a:t>equivalence point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the number of moles of added H</a:t>
            </a:r>
            <a:r>
              <a:rPr kumimoji="0" lang="en-US" altLang="en-US" sz="2400" b="0" i="0" u="none" strike="noStrike" kern="0" cap="none" spc="0" normalizeH="0" baseline="-16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</a:t>
            </a:r>
            <a:r>
              <a:rPr kumimoji="0" lang="en-US" alt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(or OH</a:t>
            </a:r>
            <a:r>
              <a:rPr kumimoji="0" lang="en-US" alt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ions equals the number of moles of OH</a:t>
            </a:r>
            <a:r>
              <a:rPr kumimoji="0" lang="en-US" alt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(or H</a:t>
            </a:r>
            <a:r>
              <a:rPr kumimoji="0" lang="en-US" altLang="en-US" sz="2400" b="0" i="0" u="none" strike="noStrike" kern="0" cap="none" spc="0" normalizeH="0" baseline="-16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</a:t>
            </a:r>
            <a:r>
              <a:rPr kumimoji="0" lang="en-US" alt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ions originally present.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61712" y="2202314"/>
            <a:ext cx="39006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Redox titration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000000"/>
                </a:solidFill>
              </a:rPr>
              <a:t>Complexometric</a:t>
            </a:r>
            <a:r>
              <a:rPr lang="en-US" sz="2400" dirty="0" smtClean="0">
                <a:solidFill>
                  <a:srgbClr val="000000"/>
                </a:solidFill>
              </a:rPr>
              <a:t> indicator</a:t>
            </a:r>
            <a:endParaRPr lang="en-US" sz="2400" dirty="0">
              <a:solidFill>
                <a:srgbClr val="000000"/>
              </a:solidFill>
            </a:endParaRP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Acid-base titration</a:t>
            </a:r>
            <a:endParaRPr lang="en-US" dirty="0"/>
          </a:p>
        </p:txBody>
      </p:sp>
      <p:pic>
        <p:nvPicPr>
          <p:cNvPr id="9" name="Picture 6" descr="cha56011_042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4969" y="2103120"/>
            <a:ext cx="2459415" cy="214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Experiment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3" y="974725"/>
            <a:ext cx="4048760" cy="272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21213" y="894080"/>
            <a:ext cx="4400867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 smtClean="0"/>
              <a:t>Start with [unknown] solution.</a:t>
            </a:r>
          </a:p>
          <a:p>
            <a:pPr marL="173038" indent="-1730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 smtClean="0"/>
              <a:t>Add known amounts of an acid or base.</a:t>
            </a:r>
          </a:p>
          <a:p>
            <a:pPr marL="173038" indent="-1730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 smtClean="0"/>
              <a:t>Monitor pH with respect to amount added.</a:t>
            </a:r>
          </a:p>
          <a:p>
            <a:pPr marL="173038" indent="-1730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 smtClean="0"/>
              <a:t>Graph pH </a:t>
            </a:r>
            <a:r>
              <a:rPr lang="en-US" dirty="0" err="1" smtClean="0"/>
              <a:t>vs</a:t>
            </a:r>
            <a:r>
              <a:rPr lang="en-US" dirty="0" smtClean="0"/>
              <a:t> concentration.</a:t>
            </a:r>
          </a:p>
          <a:p>
            <a:pPr marL="173038" indent="-1730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 smtClean="0"/>
              <a:t>Find equivalence point.</a:t>
            </a:r>
          </a:p>
          <a:p>
            <a:pPr marL="173038" indent="-1730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 smtClean="0"/>
              <a:t>Find pK</a:t>
            </a:r>
            <a:r>
              <a:rPr lang="en-US" baseline="-25000" dirty="0" smtClean="0"/>
              <a:t>a</a:t>
            </a:r>
            <a:r>
              <a:rPr lang="en-US" dirty="0" smtClean="0"/>
              <a:t> of weak acid or base.</a:t>
            </a:r>
          </a:p>
        </p:txBody>
      </p:sp>
      <p:pic>
        <p:nvPicPr>
          <p:cNvPr id="1220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1" y="4500880"/>
            <a:ext cx="2663999" cy="197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2400" y="4077454"/>
            <a:ext cx="2839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Strong base to a strong acid.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220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9742" y="4495232"/>
            <a:ext cx="2693538" cy="193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272425" y="4077454"/>
            <a:ext cx="2739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Strong base to a weak acid.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79786" y="4077454"/>
            <a:ext cx="2739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Strong acid to a weak base.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2206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8560" y="4470400"/>
            <a:ext cx="2660668" cy="195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strong acid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78573" y="1361440"/>
            <a:ext cx="5681663" cy="400050"/>
            <a:chOff x="336" y="720"/>
            <a:chExt cx="3579" cy="252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36" y="720"/>
              <a:ext cx="35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NaOH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HCl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           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NaCl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014" y="86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686560" y="2377440"/>
            <a:ext cx="3878263" cy="400050"/>
            <a:chOff x="240" y="912"/>
            <a:chExt cx="2443" cy="252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240" y="912"/>
              <a:ext cx="244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+ 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           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1658" y="1051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97760" y="84328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NaOH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6400" y="84328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HCl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472247" y="1899920"/>
            <a:ext cx="5375279" cy="400050"/>
            <a:chOff x="298" y="720"/>
            <a:chExt cx="3386" cy="252"/>
          </a:xfrm>
        </p:grpSpPr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298" y="720"/>
              <a:ext cx="338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Na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OH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H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Cl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          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+ Na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+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Cl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1854" y="853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7035904" y="1689566"/>
            <a:ext cx="1935376" cy="849698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Strong means they completely dissociate.</a:t>
            </a:r>
            <a:endParaRPr lang="en-US" sz="2000" kern="0" baseline="-25000" dirty="0" smtClea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0865" y="3309924"/>
            <a:ext cx="5687695" cy="301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>
            <a:off x="1534160" y="5252720"/>
            <a:ext cx="6604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120" y="4754880"/>
            <a:ext cx="161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25.0 </a:t>
            </a:r>
            <a:r>
              <a:rPr lang="en-US" sz="2400" dirty="0" err="1" smtClean="0">
                <a:solidFill>
                  <a:srgbClr val="FF0000"/>
                </a:solidFill>
              </a:rPr>
              <a:t>mL</a:t>
            </a:r>
            <a:r>
              <a:rPr lang="en-US" sz="2400" dirty="0" smtClean="0">
                <a:solidFill>
                  <a:srgbClr val="FF0000"/>
                </a:solidFill>
              </a:rPr>
              <a:t> of 0.1 M </a:t>
            </a:r>
            <a:r>
              <a:rPr lang="en-US" sz="2400" dirty="0" err="1" smtClean="0">
                <a:solidFill>
                  <a:srgbClr val="FF0000"/>
                </a:solidFill>
              </a:rPr>
              <a:t>HCl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81040" y="6126480"/>
            <a:ext cx="30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adding 0.1 M </a:t>
            </a:r>
            <a:r>
              <a:rPr lang="en-US" sz="2400" dirty="0" err="1" smtClean="0">
                <a:solidFill>
                  <a:srgbClr val="FF0000"/>
                </a:solidFill>
              </a:rPr>
              <a:t>NaOH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991735" y="6268720"/>
            <a:ext cx="1022985" cy="914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strong acid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695133" y="965200"/>
            <a:ext cx="5681663" cy="400050"/>
            <a:chOff x="336" y="720"/>
            <a:chExt cx="3579" cy="252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36" y="720"/>
              <a:ext cx="35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NaOH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HCl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           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NaCl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014" y="86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007" y="1420164"/>
            <a:ext cx="4661535" cy="247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50240" y="2255520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u="sng" dirty="0" smtClean="0">
                <a:solidFill>
                  <a:srgbClr val="FF0000"/>
                </a:solidFill>
              </a:rPr>
              <a:t>Start with:</a:t>
            </a:r>
          </a:p>
          <a:p>
            <a:pPr marL="111125"/>
            <a:r>
              <a:rPr lang="en-US" dirty="0" smtClean="0">
                <a:solidFill>
                  <a:srgbClr val="FF0000"/>
                </a:solidFill>
              </a:rPr>
              <a:t>25.0 </a:t>
            </a:r>
            <a:r>
              <a:rPr lang="en-US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 of 0.1 M </a:t>
            </a:r>
            <a:r>
              <a:rPr lang="en-US" dirty="0" err="1" smtClean="0">
                <a:solidFill>
                  <a:srgbClr val="FF0000"/>
                </a:solidFill>
              </a:rPr>
              <a:t>HCl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560" y="4036378"/>
            <a:ext cx="77114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Since they completely react we can easily calculate the pH when: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	1) After the addition of </a:t>
            </a:r>
            <a:r>
              <a:rPr lang="en-US" dirty="0" smtClean="0">
                <a:solidFill>
                  <a:srgbClr val="7030A0"/>
                </a:solidFill>
              </a:rPr>
              <a:t>0 </a:t>
            </a:r>
            <a:r>
              <a:rPr lang="en-US" dirty="0" err="1" smtClean="0">
                <a:solidFill>
                  <a:srgbClr val="7030A0"/>
                </a:solidFill>
              </a:rPr>
              <a:t>mL</a:t>
            </a:r>
            <a:r>
              <a:rPr lang="en-US" dirty="0" smtClean="0">
                <a:solidFill>
                  <a:srgbClr val="7030A0"/>
                </a:solidFill>
              </a:rPr>
              <a:t> of 0.1 M </a:t>
            </a:r>
            <a:r>
              <a:rPr lang="en-US" dirty="0" err="1" smtClean="0">
                <a:solidFill>
                  <a:srgbClr val="7030A0"/>
                </a:solidFill>
              </a:rPr>
              <a:t>NaOH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087289" y="4849614"/>
            <a:ext cx="2912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0.1 M </a:t>
            </a:r>
            <a:r>
              <a:rPr lang="en-US" sz="2400" dirty="0" err="1" smtClean="0">
                <a:solidFill>
                  <a:srgbClr val="FF0000"/>
                </a:solidFill>
              </a:rPr>
              <a:t>HCl</a:t>
            </a:r>
            <a:r>
              <a:rPr lang="en-US" sz="2400" dirty="0" smtClean="0">
                <a:solidFill>
                  <a:srgbClr val="FF0000"/>
                </a:solidFill>
              </a:rPr>
              <a:t>  =  0.1 M H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3603784" y="5352195"/>
            <a:ext cx="1913024" cy="58477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none" lIns="182880" tIns="137160" rIns="182880" bIns="13716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pH = -log [H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]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48436" y="5957054"/>
            <a:ext cx="986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pH = 1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13600" y="2529840"/>
            <a:ext cx="159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Adding:</a:t>
            </a:r>
          </a:p>
          <a:p>
            <a:pPr marL="111125"/>
            <a:r>
              <a:rPr lang="en-US" dirty="0" smtClean="0">
                <a:solidFill>
                  <a:srgbClr val="FF0000"/>
                </a:solidFill>
              </a:rPr>
              <a:t>0.1 M </a:t>
            </a:r>
            <a:r>
              <a:rPr lang="en-US" dirty="0" err="1" smtClean="0">
                <a:solidFill>
                  <a:srgbClr val="FF0000"/>
                </a:solidFill>
              </a:rPr>
              <a:t>NaOH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strong acid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95133" y="965200"/>
            <a:ext cx="5681663" cy="400050"/>
            <a:chOff x="336" y="720"/>
            <a:chExt cx="3579" cy="252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36" y="720"/>
              <a:ext cx="35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NaOH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HCl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           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NaCl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014" y="86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007" y="1420164"/>
            <a:ext cx="4661535" cy="247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50240" y="2255520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u="sng" dirty="0" smtClean="0">
                <a:solidFill>
                  <a:srgbClr val="FF0000"/>
                </a:solidFill>
              </a:rPr>
              <a:t>Start with:</a:t>
            </a:r>
          </a:p>
          <a:p>
            <a:pPr marL="111125"/>
            <a:r>
              <a:rPr lang="en-US" dirty="0" smtClean="0">
                <a:solidFill>
                  <a:srgbClr val="FF0000"/>
                </a:solidFill>
              </a:rPr>
              <a:t>25.0 </a:t>
            </a:r>
            <a:r>
              <a:rPr lang="en-US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 of 0.1 M </a:t>
            </a:r>
            <a:r>
              <a:rPr lang="en-US" dirty="0" err="1" smtClean="0">
                <a:solidFill>
                  <a:srgbClr val="FF0000"/>
                </a:solidFill>
              </a:rPr>
              <a:t>HCl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560" y="4036378"/>
            <a:ext cx="77114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Since they completely react we can easily calculate the pH when: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	1) After the addition of </a:t>
            </a:r>
            <a:r>
              <a:rPr lang="en-US" dirty="0" smtClean="0">
                <a:solidFill>
                  <a:srgbClr val="7030A0"/>
                </a:solidFill>
              </a:rPr>
              <a:t>10 </a:t>
            </a:r>
            <a:r>
              <a:rPr lang="en-US" dirty="0" err="1" smtClean="0">
                <a:solidFill>
                  <a:srgbClr val="7030A0"/>
                </a:solidFill>
              </a:rPr>
              <a:t>mL</a:t>
            </a:r>
            <a:r>
              <a:rPr lang="en-US" dirty="0" smtClean="0">
                <a:solidFill>
                  <a:srgbClr val="7030A0"/>
                </a:solidFill>
              </a:rPr>
              <a:t> of 0.1 M </a:t>
            </a:r>
            <a:r>
              <a:rPr lang="en-US" dirty="0" err="1" smtClean="0">
                <a:solidFill>
                  <a:srgbClr val="7030A0"/>
                </a:solidFill>
              </a:rPr>
              <a:t>NaOH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213600" y="2529840"/>
            <a:ext cx="159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Adding:</a:t>
            </a:r>
          </a:p>
          <a:p>
            <a:pPr marL="111125"/>
            <a:r>
              <a:rPr lang="en-US" dirty="0" smtClean="0">
                <a:solidFill>
                  <a:srgbClr val="FF0000"/>
                </a:solidFill>
              </a:rPr>
              <a:t>0.1 M </a:t>
            </a:r>
            <a:r>
              <a:rPr lang="en-US" dirty="0" err="1" smtClean="0">
                <a:solidFill>
                  <a:srgbClr val="FF0000"/>
                </a:solidFill>
              </a:rPr>
              <a:t>NaOH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21634" name="Picture 2" descr="http://textflow.mheducation.com/figures/0077386620/cha02680_ueq16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975" y="5068252"/>
            <a:ext cx="3810000" cy="438151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0320" y="4824532"/>
            <a:ext cx="1622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moles of </a:t>
            </a:r>
            <a:r>
              <a:rPr lang="en-US" sz="1400" dirty="0" err="1" smtClean="0">
                <a:solidFill>
                  <a:srgbClr val="FF0000"/>
                </a:solidFill>
              </a:rPr>
              <a:t>NaOH</a:t>
            </a:r>
            <a:r>
              <a:rPr lang="en-US" sz="1400" dirty="0" smtClean="0">
                <a:solidFill>
                  <a:srgbClr val="FF0000"/>
                </a:solidFill>
              </a:rPr>
              <a:t>/OH</a:t>
            </a:r>
            <a:r>
              <a:rPr lang="en-US" sz="1400" baseline="30000" dirty="0" smtClean="0">
                <a:solidFill>
                  <a:srgbClr val="FF0000"/>
                </a:solidFill>
              </a:rPr>
              <a:t>-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" y="5596692"/>
            <a:ext cx="1343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moles of </a:t>
            </a:r>
            <a:r>
              <a:rPr lang="en-US" sz="1400" dirty="0" err="1" smtClean="0">
                <a:solidFill>
                  <a:srgbClr val="FF0000"/>
                </a:solidFill>
              </a:rPr>
              <a:t>HCl</a:t>
            </a:r>
            <a:r>
              <a:rPr lang="en-US" sz="1400" dirty="0" smtClean="0">
                <a:solidFill>
                  <a:srgbClr val="FF0000"/>
                </a:solidFill>
              </a:rPr>
              <a:t>/H</a:t>
            </a:r>
            <a:r>
              <a:rPr lang="en-US" sz="1400" baseline="30000" dirty="0" smtClean="0">
                <a:solidFill>
                  <a:srgbClr val="FF0000"/>
                </a:solidFill>
              </a:rPr>
              <a:t>+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pic>
        <p:nvPicPr>
          <p:cNvPr id="1221636" name="Picture 4" descr="http://textflow.mheducation.com/figures/0077386620/cha02680_ueq166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055" y="5913755"/>
            <a:ext cx="3810000" cy="457200"/>
          </a:xfrm>
          <a:prstGeom prst="rect">
            <a:avLst/>
          </a:prstGeom>
          <a:noFill/>
        </p:spPr>
      </p:pic>
      <p:pic>
        <p:nvPicPr>
          <p:cNvPr id="1221638" name="Picture 6" descr="http://textflow.mheducation.com/figures/0077386620/cha02680_ueq167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7175" y="5118417"/>
            <a:ext cx="3495675" cy="619126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4876800" y="4814372"/>
            <a:ext cx="2550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conc</a:t>
            </a:r>
            <a:r>
              <a:rPr lang="en-US" sz="1400" dirty="0" smtClean="0">
                <a:solidFill>
                  <a:srgbClr val="FF0000"/>
                </a:solidFill>
              </a:rPr>
              <a:t> of </a:t>
            </a:r>
            <a:r>
              <a:rPr lang="en-US" sz="1400" dirty="0" err="1" smtClean="0">
                <a:solidFill>
                  <a:srgbClr val="FF0000"/>
                </a:solidFill>
              </a:rPr>
              <a:t>HCl</a:t>
            </a:r>
            <a:r>
              <a:rPr lang="en-US" sz="1400" dirty="0" smtClean="0">
                <a:solidFill>
                  <a:srgbClr val="FF0000"/>
                </a:solidFill>
              </a:rPr>
              <a:t>/H</a:t>
            </a:r>
            <a:r>
              <a:rPr lang="en-US" sz="1400" baseline="30000" dirty="0" smtClean="0">
                <a:solidFill>
                  <a:srgbClr val="FF0000"/>
                </a:solidFill>
              </a:rPr>
              <a:t>+ </a:t>
            </a:r>
            <a:r>
              <a:rPr lang="en-US" sz="1400" dirty="0" smtClean="0">
                <a:solidFill>
                  <a:srgbClr val="FF0000"/>
                </a:solidFill>
              </a:rPr>
              <a:t>after the reaction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283200" y="5486400"/>
            <a:ext cx="467360" cy="12192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318000" y="5563037"/>
            <a:ext cx="2051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total volume (25 + 10 </a:t>
            </a:r>
            <a:r>
              <a:rPr lang="en-US" sz="1400" dirty="0" err="1" smtClean="0">
                <a:solidFill>
                  <a:srgbClr val="0000FF"/>
                </a:solidFill>
              </a:rPr>
              <a:t>mL</a:t>
            </a:r>
            <a:r>
              <a:rPr lang="en-US" sz="1400" dirty="0" smtClean="0">
                <a:solidFill>
                  <a:srgbClr val="0000FF"/>
                </a:solidFill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1221640" name="Picture 8" descr="http://textflow.mheducation.com/figures/0077386620/cha02680_ueq16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855" y="6162674"/>
            <a:ext cx="2577465" cy="360291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strong acid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95133" y="965200"/>
            <a:ext cx="5681663" cy="400050"/>
            <a:chOff x="336" y="720"/>
            <a:chExt cx="3579" cy="252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36" y="720"/>
              <a:ext cx="35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NaOH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HCl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           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NaCl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014" y="86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007" y="1420164"/>
            <a:ext cx="4661535" cy="247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50240" y="2255520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u="sng" dirty="0" smtClean="0">
                <a:solidFill>
                  <a:srgbClr val="FF0000"/>
                </a:solidFill>
              </a:rPr>
              <a:t>Start with:</a:t>
            </a:r>
          </a:p>
          <a:p>
            <a:pPr marL="111125"/>
            <a:r>
              <a:rPr lang="en-US" dirty="0" smtClean="0">
                <a:solidFill>
                  <a:srgbClr val="FF0000"/>
                </a:solidFill>
              </a:rPr>
              <a:t>25.0 </a:t>
            </a:r>
            <a:r>
              <a:rPr lang="en-US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 of 0.1 M </a:t>
            </a:r>
            <a:r>
              <a:rPr lang="en-US" dirty="0" err="1" smtClean="0">
                <a:solidFill>
                  <a:srgbClr val="FF0000"/>
                </a:solidFill>
              </a:rPr>
              <a:t>HCl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560" y="4036378"/>
            <a:ext cx="77114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Since they completely react we can easily calculate the pH when: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	2) After the addition of </a:t>
            </a:r>
            <a:r>
              <a:rPr lang="en-US" dirty="0" smtClean="0">
                <a:solidFill>
                  <a:srgbClr val="7030A0"/>
                </a:solidFill>
              </a:rPr>
              <a:t>25 </a:t>
            </a:r>
            <a:r>
              <a:rPr lang="en-US" dirty="0" err="1" smtClean="0">
                <a:solidFill>
                  <a:srgbClr val="7030A0"/>
                </a:solidFill>
              </a:rPr>
              <a:t>mL</a:t>
            </a:r>
            <a:r>
              <a:rPr lang="en-US" dirty="0" smtClean="0">
                <a:solidFill>
                  <a:srgbClr val="7030A0"/>
                </a:solidFill>
              </a:rPr>
              <a:t> of 0.1 M </a:t>
            </a:r>
            <a:r>
              <a:rPr lang="en-US" dirty="0" err="1" smtClean="0">
                <a:solidFill>
                  <a:srgbClr val="7030A0"/>
                </a:solidFill>
              </a:rPr>
              <a:t>NaOH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213600" y="2529840"/>
            <a:ext cx="159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Adding:</a:t>
            </a:r>
          </a:p>
          <a:p>
            <a:pPr marL="111125"/>
            <a:r>
              <a:rPr lang="en-US" dirty="0" smtClean="0">
                <a:solidFill>
                  <a:srgbClr val="FF0000"/>
                </a:solidFill>
              </a:rPr>
              <a:t>0.1 M </a:t>
            </a:r>
            <a:r>
              <a:rPr lang="en-US" dirty="0" err="1" smtClean="0">
                <a:solidFill>
                  <a:srgbClr val="FF0000"/>
                </a:solidFill>
              </a:rPr>
              <a:t>NaOH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9" name="Group 6"/>
          <p:cNvGrpSpPr>
            <a:grpSpLocks/>
          </p:cNvGrpSpPr>
          <p:nvPr/>
        </p:nvGrpSpPr>
        <p:grpSpPr bwMode="auto">
          <a:xfrm>
            <a:off x="1938973" y="4829175"/>
            <a:ext cx="4946650" cy="400050"/>
            <a:chOff x="336" y="720"/>
            <a:chExt cx="3116" cy="252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36" y="720"/>
              <a:ext cx="31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solidFill>
                    <a:srgbClr val="0000FF"/>
                  </a:solidFill>
                  <a:latin typeface="Calibri" pitchFamily="34" charset="0"/>
                </a:rPr>
                <a:t>NaOH</a:t>
              </a:r>
              <a:r>
                <a:rPr lang="en-US" sz="2000" dirty="0" smtClean="0">
                  <a:solidFill>
                    <a:srgbClr val="0000FF"/>
                  </a:solidFill>
                  <a:latin typeface="Calibri" pitchFamily="34" charset="0"/>
                </a:rPr>
                <a:t> (</a:t>
              </a:r>
              <a:r>
                <a:rPr lang="en-US" sz="2000" i="1" dirty="0" err="1" smtClean="0">
                  <a:solidFill>
                    <a:srgbClr val="0000FF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FF"/>
                  </a:solidFill>
                  <a:latin typeface="Calibri" pitchFamily="34" charset="0"/>
                </a:rPr>
                <a:t>) + </a:t>
              </a:r>
              <a:r>
                <a:rPr lang="en-US" sz="2000" dirty="0" err="1" smtClean="0">
                  <a:solidFill>
                    <a:srgbClr val="0000FF"/>
                  </a:solidFill>
                  <a:latin typeface="Calibri" pitchFamily="34" charset="0"/>
                </a:rPr>
                <a:t>HCl</a:t>
              </a:r>
              <a:r>
                <a:rPr lang="en-US" sz="2000" dirty="0" smtClean="0">
                  <a:solidFill>
                    <a:srgbClr val="0000FF"/>
                  </a:solidFill>
                  <a:latin typeface="Calibri" pitchFamily="34" charset="0"/>
                </a:rPr>
                <a:t> (</a:t>
              </a:r>
              <a:r>
                <a:rPr lang="en-US" sz="2000" i="1" dirty="0" err="1" smtClean="0">
                  <a:solidFill>
                    <a:srgbClr val="0000FF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FF"/>
                  </a:solidFill>
                  <a:latin typeface="Calibri" pitchFamily="34" charset="0"/>
                </a:rPr>
                <a:t>)            H</a:t>
              </a:r>
              <a:r>
                <a:rPr lang="en-US" sz="2000" baseline="-25000" dirty="0" smtClean="0">
                  <a:solidFill>
                    <a:srgbClr val="0000FF"/>
                  </a:solidFill>
                  <a:latin typeface="Calibri" pitchFamily="34" charset="0"/>
                </a:rPr>
                <a:t>2</a:t>
              </a:r>
              <a:r>
                <a:rPr lang="en-US" sz="2000" dirty="0" smtClean="0">
                  <a:solidFill>
                    <a:srgbClr val="0000FF"/>
                  </a:solidFill>
                  <a:latin typeface="Calibri" pitchFamily="34" charset="0"/>
                </a:rPr>
                <a:t>O (</a:t>
              </a:r>
              <a:r>
                <a:rPr lang="en-US" sz="2000" i="1" dirty="0" smtClean="0">
                  <a:solidFill>
                    <a:srgbClr val="0000FF"/>
                  </a:solidFill>
                  <a:latin typeface="Calibri" pitchFamily="34" charset="0"/>
                </a:rPr>
                <a:t>l</a:t>
              </a:r>
              <a:r>
                <a:rPr lang="en-US" sz="2000" dirty="0" smtClean="0">
                  <a:solidFill>
                    <a:srgbClr val="0000FF"/>
                  </a:solidFill>
                  <a:latin typeface="Calibri" pitchFamily="34" charset="0"/>
                </a:rPr>
                <a:t>) + </a:t>
              </a:r>
              <a:r>
                <a:rPr lang="en-US" sz="2000" dirty="0" err="1" smtClean="0">
                  <a:solidFill>
                    <a:srgbClr val="0000FF"/>
                  </a:solidFill>
                  <a:latin typeface="Calibri" pitchFamily="34" charset="0"/>
                </a:rPr>
                <a:t>NaCl</a:t>
              </a:r>
              <a:r>
                <a:rPr lang="en-US" sz="2000" dirty="0" smtClean="0">
                  <a:solidFill>
                    <a:srgbClr val="0000FF"/>
                  </a:solidFill>
                  <a:latin typeface="Calibri" pitchFamily="34" charset="0"/>
                </a:rPr>
                <a:t> (</a:t>
              </a:r>
              <a:r>
                <a:rPr lang="en-US" sz="2000" i="1" dirty="0" err="1" smtClean="0">
                  <a:solidFill>
                    <a:srgbClr val="0000FF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FF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24" name="Line 5"/>
            <p:cNvSpPr>
              <a:spLocks noChangeShapeType="1"/>
            </p:cNvSpPr>
            <p:nvPr/>
          </p:nvSpPr>
          <p:spPr bwMode="auto">
            <a:xfrm>
              <a:off x="1802" y="847"/>
              <a:ext cx="301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956560" y="5205095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algn="ctr"/>
            <a:r>
              <a:rPr lang="en-US" dirty="0" smtClean="0">
                <a:solidFill>
                  <a:srgbClr val="FF0000"/>
                </a:solidFill>
              </a:rPr>
              <a:t>25.0 </a:t>
            </a:r>
            <a:r>
              <a:rPr lang="en-US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 of 0.1 M </a:t>
            </a:r>
            <a:r>
              <a:rPr lang="en-US" dirty="0" err="1" smtClean="0">
                <a:solidFill>
                  <a:srgbClr val="FF0000"/>
                </a:solidFill>
              </a:rPr>
              <a:t>HCl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45920" y="521525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algn="ctr"/>
            <a:r>
              <a:rPr lang="en-US" dirty="0" smtClean="0">
                <a:solidFill>
                  <a:srgbClr val="FF0000"/>
                </a:solidFill>
              </a:rPr>
              <a:t>25.0 </a:t>
            </a:r>
            <a:r>
              <a:rPr lang="en-US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 of 0.1 M </a:t>
            </a:r>
            <a:r>
              <a:rPr lang="en-US" dirty="0" err="1" smtClean="0">
                <a:solidFill>
                  <a:srgbClr val="FF0000"/>
                </a:solidFill>
              </a:rPr>
              <a:t>NaOH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76655" y="5902960"/>
            <a:ext cx="262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the equivalence point!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470400" y="5167044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algn="ctr"/>
            <a:r>
              <a:rPr lang="en-US" dirty="0" smtClean="0">
                <a:solidFill>
                  <a:srgbClr val="FF0000"/>
                </a:solidFill>
              </a:rPr>
              <a:t>50.0 </a:t>
            </a:r>
            <a:r>
              <a:rPr lang="en-US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 of H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10081" y="6299200"/>
            <a:ext cx="316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a</a:t>
            </a:r>
            <a:r>
              <a:rPr lang="en-US" dirty="0" smtClean="0"/>
              <a:t> = K</a:t>
            </a:r>
            <a:r>
              <a:rPr lang="en-US" baseline="-25000" dirty="0" smtClean="0"/>
              <a:t>b</a:t>
            </a:r>
            <a:r>
              <a:rPr lang="en-US" dirty="0" smtClean="0"/>
              <a:t>= [H</a:t>
            </a:r>
            <a:r>
              <a:rPr lang="en-US" baseline="30000" dirty="0" smtClean="0"/>
              <a:t>+</a:t>
            </a:r>
            <a:r>
              <a:rPr lang="en-US" dirty="0" smtClean="0"/>
              <a:t>] = [OH</a:t>
            </a:r>
            <a:r>
              <a:rPr lang="en-US" baseline="30000" dirty="0" smtClean="0"/>
              <a:t>-</a:t>
            </a:r>
            <a:r>
              <a:rPr lang="en-US" dirty="0" smtClean="0"/>
              <a:t>] = 1.0 x 10</a:t>
            </a:r>
            <a:r>
              <a:rPr lang="en-US" baseline="30000" dirty="0" smtClean="0"/>
              <a:t>-7</a:t>
            </a:r>
            <a:endParaRPr lang="en-US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5545455" y="6289040"/>
            <a:ext cx="85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 = 7</a:t>
            </a:r>
            <a:endParaRPr lang="en-US" baseline="30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3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strong acid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95133" y="965200"/>
            <a:ext cx="5681663" cy="400050"/>
            <a:chOff x="336" y="720"/>
            <a:chExt cx="3579" cy="252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36" y="720"/>
              <a:ext cx="35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NaOH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HCl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           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 smtClean="0">
                  <a:solidFill>
                    <a:srgbClr val="000000"/>
                  </a:solidFill>
                  <a:latin typeface="Arial" charset="0"/>
                </a:rPr>
                <a:t>NaCl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014" y="86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007" y="1420164"/>
            <a:ext cx="4661535" cy="247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50240" y="2255520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u="sng" dirty="0" smtClean="0">
                <a:solidFill>
                  <a:srgbClr val="FF0000"/>
                </a:solidFill>
              </a:rPr>
              <a:t>Start with:</a:t>
            </a:r>
          </a:p>
          <a:p>
            <a:pPr marL="111125"/>
            <a:r>
              <a:rPr lang="en-US" dirty="0" smtClean="0">
                <a:solidFill>
                  <a:srgbClr val="FF0000"/>
                </a:solidFill>
              </a:rPr>
              <a:t>25.0 </a:t>
            </a:r>
            <a:r>
              <a:rPr lang="en-US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 of 0.1 M </a:t>
            </a:r>
            <a:r>
              <a:rPr lang="en-US" dirty="0" err="1" smtClean="0">
                <a:solidFill>
                  <a:srgbClr val="FF0000"/>
                </a:solidFill>
              </a:rPr>
              <a:t>HCl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560" y="4036378"/>
            <a:ext cx="77114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Since they completely react we can easily calculate the pH when: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	3) After the addition of </a:t>
            </a:r>
            <a:r>
              <a:rPr lang="en-US" dirty="0" smtClean="0">
                <a:solidFill>
                  <a:srgbClr val="7030A0"/>
                </a:solidFill>
              </a:rPr>
              <a:t>35 </a:t>
            </a:r>
            <a:r>
              <a:rPr lang="en-US" dirty="0" err="1" smtClean="0">
                <a:solidFill>
                  <a:srgbClr val="7030A0"/>
                </a:solidFill>
              </a:rPr>
              <a:t>mL</a:t>
            </a:r>
            <a:r>
              <a:rPr lang="en-US" dirty="0" smtClean="0">
                <a:solidFill>
                  <a:srgbClr val="7030A0"/>
                </a:solidFill>
              </a:rPr>
              <a:t> of 0.1 M </a:t>
            </a:r>
            <a:r>
              <a:rPr lang="en-US" dirty="0" err="1" smtClean="0">
                <a:solidFill>
                  <a:srgbClr val="7030A0"/>
                </a:solidFill>
              </a:rPr>
              <a:t>NaOH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213600" y="2529840"/>
            <a:ext cx="159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Adding:</a:t>
            </a:r>
          </a:p>
          <a:p>
            <a:pPr marL="111125"/>
            <a:r>
              <a:rPr lang="en-US" dirty="0" smtClean="0">
                <a:solidFill>
                  <a:srgbClr val="FF0000"/>
                </a:solidFill>
              </a:rPr>
              <a:t>0.1 M </a:t>
            </a:r>
            <a:r>
              <a:rPr lang="en-US" dirty="0" err="1" smtClean="0">
                <a:solidFill>
                  <a:srgbClr val="FF0000"/>
                </a:solidFill>
              </a:rPr>
              <a:t>NaOH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3680" y="4758055"/>
            <a:ext cx="882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 25 </a:t>
            </a:r>
            <a:r>
              <a:rPr lang="en-US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NaOH</a:t>
            </a:r>
            <a:r>
              <a:rPr lang="en-US" dirty="0" smtClean="0">
                <a:solidFill>
                  <a:srgbClr val="FF0000"/>
                </a:solidFill>
              </a:rPr>
              <a:t> has consumed all </a:t>
            </a:r>
            <a:r>
              <a:rPr lang="en-US" dirty="0" err="1" smtClean="0">
                <a:solidFill>
                  <a:srgbClr val="FF0000"/>
                </a:solidFill>
              </a:rPr>
              <a:t>HCl</a:t>
            </a:r>
            <a:r>
              <a:rPr lang="en-US" dirty="0" smtClean="0">
                <a:solidFill>
                  <a:srgbClr val="FF0000"/>
                </a:solidFill>
              </a:rPr>
              <a:t>. Anything beyond 25 </a:t>
            </a:r>
            <a:r>
              <a:rPr lang="en-US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 is just adding OH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to water.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760" y="5181600"/>
            <a:ext cx="598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</a:t>
            </a:r>
            <a:r>
              <a:rPr lang="en-US" dirty="0" err="1" smtClean="0"/>
              <a:t>mL</a:t>
            </a:r>
            <a:r>
              <a:rPr lang="en-US" dirty="0" smtClean="0"/>
              <a:t> x 0.1 mol/L </a:t>
            </a:r>
            <a:r>
              <a:rPr lang="en-US" dirty="0" err="1" smtClean="0"/>
              <a:t>NaOH</a:t>
            </a:r>
            <a:r>
              <a:rPr lang="en-US" dirty="0" smtClean="0"/>
              <a:t> x 1L/1000 </a:t>
            </a:r>
            <a:r>
              <a:rPr lang="en-US" dirty="0" err="1" smtClean="0"/>
              <a:t>mL</a:t>
            </a:r>
            <a:r>
              <a:rPr lang="en-US" dirty="0" smtClean="0"/>
              <a:t> =  1.0 x 10</a:t>
            </a:r>
            <a:r>
              <a:rPr lang="en-US" baseline="30000" dirty="0" smtClean="0"/>
              <a:t>-3 </a:t>
            </a:r>
            <a:r>
              <a:rPr lang="en-US" dirty="0" smtClean="0"/>
              <a:t>mol </a:t>
            </a:r>
            <a:r>
              <a:rPr lang="en-US" dirty="0" err="1" smtClean="0"/>
              <a:t>NaOH</a:t>
            </a:r>
            <a:r>
              <a:rPr lang="en-US" dirty="0" smtClean="0"/>
              <a:t>   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4470400" y="5537200"/>
            <a:ext cx="1940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017700" y="5547162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0.060 L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370145" y="5343962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=  0.0167 M </a:t>
            </a:r>
            <a:r>
              <a:rPr lang="en-US" dirty="0" err="1" smtClean="0">
                <a:solidFill>
                  <a:prstClr val="black"/>
                </a:solidFill>
              </a:rPr>
              <a:t>NaOH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259665" y="6055162"/>
            <a:ext cx="3387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[</a:t>
            </a:r>
            <a:r>
              <a:rPr lang="en-US" dirty="0" err="1" smtClean="0">
                <a:solidFill>
                  <a:prstClr val="black"/>
                </a:solidFill>
              </a:rPr>
              <a:t>NaOH</a:t>
            </a:r>
            <a:r>
              <a:rPr lang="en-US" dirty="0" smtClean="0">
                <a:solidFill>
                  <a:prstClr val="black"/>
                </a:solidFill>
              </a:rPr>
              <a:t>]= [OH</a:t>
            </a:r>
            <a:r>
              <a:rPr lang="en-US" baseline="30000" dirty="0" smtClean="0">
                <a:solidFill>
                  <a:prstClr val="black"/>
                </a:solidFill>
              </a:rPr>
              <a:t>-</a:t>
            </a:r>
            <a:r>
              <a:rPr lang="en-US" dirty="0" smtClean="0">
                <a:solidFill>
                  <a:prstClr val="black"/>
                </a:solidFill>
              </a:rPr>
              <a:t>] = 0.0167 M </a:t>
            </a:r>
            <a:r>
              <a:rPr lang="en-US" dirty="0" err="1" smtClean="0">
                <a:solidFill>
                  <a:prstClr val="black"/>
                </a:solidFill>
              </a:rPr>
              <a:t>NaOH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  <p:pic>
        <p:nvPicPr>
          <p:cNvPr id="1225730" name="Picture 2" descr="http://textflow.mheducation.com/figures/0077386620/cha02680_ueq168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3655" y="6019600"/>
            <a:ext cx="1673225" cy="69616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/>
      <p:bldP spid="27" grpId="0"/>
      <p:bldP spid="31" grpId="0"/>
      <p:bldP spid="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7054" y="2668501"/>
            <a:ext cx="5772626" cy="306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weak acid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97760" y="84328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NaOH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3520" y="843280"/>
            <a:ext cx="166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CH</a:t>
            </a:r>
            <a:r>
              <a:rPr lang="en-US" sz="2400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COOH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34160" y="4328160"/>
            <a:ext cx="6604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120" y="3830320"/>
            <a:ext cx="1615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25.0 </a:t>
            </a:r>
            <a:r>
              <a:rPr lang="en-US" sz="2400" dirty="0" err="1" smtClean="0">
                <a:solidFill>
                  <a:srgbClr val="FF0000"/>
                </a:solidFill>
              </a:rPr>
              <a:t>mL</a:t>
            </a:r>
            <a:r>
              <a:rPr lang="en-US" sz="2400" dirty="0" smtClean="0">
                <a:solidFill>
                  <a:srgbClr val="FF0000"/>
                </a:solidFill>
              </a:rPr>
              <a:t> of 0.1 M CH</a:t>
            </a:r>
            <a:r>
              <a:rPr lang="en-US" sz="2400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COOH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81040" y="5537200"/>
            <a:ext cx="30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adding 0.1 M </a:t>
            </a:r>
            <a:r>
              <a:rPr lang="en-US" sz="2400" dirty="0" err="1" smtClean="0">
                <a:solidFill>
                  <a:srgbClr val="FF0000"/>
                </a:solidFill>
              </a:rPr>
              <a:t>NaOH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991735" y="5679440"/>
            <a:ext cx="1022985" cy="914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9"/>
          <p:cNvGrpSpPr>
            <a:grpSpLocks/>
          </p:cNvGrpSpPr>
          <p:nvPr/>
        </p:nvGrpSpPr>
        <p:grpSpPr bwMode="auto">
          <a:xfrm>
            <a:off x="1265555" y="1270000"/>
            <a:ext cx="6180138" cy="400050"/>
            <a:chOff x="240" y="384"/>
            <a:chExt cx="3893" cy="252"/>
          </a:xfrm>
        </p:grpSpPr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240" y="384"/>
              <a:ext cx="38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CH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Calibri" pitchFamily="34" charset="0"/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COOH 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 + </a:t>
              </a:r>
              <a:r>
                <a:rPr lang="en-US" sz="2000" dirty="0" err="1" smtClean="0">
                  <a:solidFill>
                    <a:srgbClr val="000000"/>
                  </a:solidFill>
                  <a:latin typeface="Calibri" pitchFamily="34" charset="0"/>
                </a:rPr>
                <a:t>NaOH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             CH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Calibri" pitchFamily="34" charset="0"/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COONa 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 + 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Calibri" pitchFamily="34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O 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Calibri" pitchFamily="34" charset="0"/>
                </a:rPr>
                <a:t>l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26" name="Line 5"/>
            <p:cNvSpPr>
              <a:spLocks noChangeShapeType="1"/>
            </p:cNvSpPr>
            <p:nvPr/>
          </p:nvSpPr>
          <p:spPr bwMode="auto">
            <a:xfrm>
              <a:off x="2075" y="51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586705" y="1803400"/>
            <a:ext cx="59333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COO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sz="2000" i="1" dirty="0" err="1" smtClean="0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) + H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O (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)             CH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COOH (</a:t>
            </a:r>
            <a:r>
              <a:rPr lang="en-US" sz="2000" i="1" dirty="0" err="1" smtClean="0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) + OH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sz="2000" i="1" dirty="0" err="1" smtClean="0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) </a:t>
            </a:r>
          </a:p>
        </p:txBody>
      </p:sp>
      <p:pic>
        <p:nvPicPr>
          <p:cNvPr id="36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5605" y="1954150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1694" y="1388341"/>
            <a:ext cx="4848066" cy="257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50240" y="2255520"/>
            <a:ext cx="142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u="sng" dirty="0" smtClean="0">
                <a:solidFill>
                  <a:srgbClr val="FF0000"/>
                </a:solidFill>
              </a:rPr>
              <a:t>Start with:</a:t>
            </a:r>
          </a:p>
          <a:p>
            <a:pPr marL="111125"/>
            <a:r>
              <a:rPr lang="en-US" dirty="0" smtClean="0">
                <a:solidFill>
                  <a:srgbClr val="FF0000"/>
                </a:solidFill>
              </a:rPr>
              <a:t>25.0 </a:t>
            </a:r>
            <a:r>
              <a:rPr lang="en-US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 of 0.1 M CH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COOH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560" y="4036378"/>
            <a:ext cx="77114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Since there is an equilibrium calculating the pH is a little more difficult: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	1) After the addition of </a:t>
            </a:r>
            <a:r>
              <a:rPr lang="en-US" dirty="0" smtClean="0">
                <a:solidFill>
                  <a:srgbClr val="7030A0"/>
                </a:solidFill>
              </a:rPr>
              <a:t>0 </a:t>
            </a:r>
            <a:r>
              <a:rPr lang="en-US" dirty="0" err="1" smtClean="0">
                <a:solidFill>
                  <a:srgbClr val="7030A0"/>
                </a:solidFill>
              </a:rPr>
              <a:t>mL</a:t>
            </a:r>
            <a:r>
              <a:rPr lang="en-US" dirty="0" smtClean="0">
                <a:solidFill>
                  <a:srgbClr val="7030A0"/>
                </a:solidFill>
              </a:rPr>
              <a:t> of 0.1 M </a:t>
            </a:r>
            <a:r>
              <a:rPr lang="en-US" dirty="0" err="1" smtClean="0">
                <a:solidFill>
                  <a:srgbClr val="7030A0"/>
                </a:solidFill>
              </a:rPr>
              <a:t>NaOH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213600" y="2529840"/>
            <a:ext cx="159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Adding:</a:t>
            </a:r>
          </a:p>
          <a:p>
            <a:pPr marL="111125"/>
            <a:r>
              <a:rPr lang="en-US" dirty="0" smtClean="0">
                <a:solidFill>
                  <a:srgbClr val="FF0000"/>
                </a:solidFill>
              </a:rPr>
              <a:t>0.1 M </a:t>
            </a:r>
            <a:r>
              <a:rPr lang="en-US" dirty="0" err="1" smtClean="0">
                <a:solidFill>
                  <a:srgbClr val="FF0000"/>
                </a:solidFill>
              </a:rPr>
              <a:t>NaOH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weak acid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1204595" y="833120"/>
            <a:ext cx="6180138" cy="400050"/>
            <a:chOff x="240" y="384"/>
            <a:chExt cx="3893" cy="252"/>
          </a:xfrm>
        </p:grpSpPr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240" y="384"/>
              <a:ext cx="38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CH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Calibri" pitchFamily="34" charset="0"/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COOH 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 + </a:t>
              </a:r>
              <a:r>
                <a:rPr lang="en-US" sz="2000" dirty="0" err="1" smtClean="0">
                  <a:solidFill>
                    <a:srgbClr val="000000"/>
                  </a:solidFill>
                  <a:latin typeface="Calibri" pitchFamily="34" charset="0"/>
                </a:rPr>
                <a:t>NaOH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             CH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Calibri" pitchFamily="34" charset="0"/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COONa 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 + 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Calibri" pitchFamily="34" charset="0"/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O 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smtClean="0">
                  <a:solidFill>
                    <a:srgbClr val="000000"/>
                  </a:solidFill>
                  <a:latin typeface="Calibri" pitchFamily="34" charset="0"/>
                </a:rPr>
                <a:t>l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2075" y="51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439385" y="5966257"/>
            <a:ext cx="1455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K</a:t>
            </a:r>
            <a:r>
              <a:rPr kumimoji="0" lang="en-US" b="0" i="0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 = 1.8 x 10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-5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21971" y="5994063"/>
            <a:ext cx="39717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pH = -log (1.3 x 10</a:t>
            </a:r>
            <a:r>
              <a:rPr lang="en-US" sz="2000" kern="0" baseline="30000" dirty="0" smtClean="0">
                <a:solidFill>
                  <a:srgbClr val="000000"/>
                </a:solidFill>
                <a:latin typeface="Calibri" pitchFamily="34" charset="0"/>
              </a:rPr>
              <a:t>-3</a:t>
            </a: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) = </a:t>
            </a: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2.87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450305" y="4749800"/>
            <a:ext cx="48593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CH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COOH (</a:t>
            </a:r>
            <a:r>
              <a:rPr lang="en-US" sz="2000" i="1" dirty="0" err="1" smtClean="0">
                <a:solidFill>
                  <a:srgbClr val="FF0000"/>
                </a:solidFill>
                <a:latin typeface="Calibri" pitchFamily="34" charset="0"/>
              </a:rPr>
              <a:t>aq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             CH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COO</a:t>
            </a:r>
            <a:r>
              <a:rPr lang="en-US" sz="2000" baseline="30000" dirty="0" smtClean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 (</a:t>
            </a:r>
            <a:r>
              <a:rPr lang="en-US" sz="2000" i="1" dirty="0" err="1" smtClean="0">
                <a:solidFill>
                  <a:srgbClr val="FF0000"/>
                </a:solidFill>
                <a:latin typeface="Calibri" pitchFamily="34" charset="0"/>
              </a:rPr>
              <a:t>aq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 + H</a:t>
            </a:r>
            <a:r>
              <a:rPr lang="en-US" sz="2400" baseline="30000" dirty="0" smtClean="0">
                <a:solidFill>
                  <a:srgbClr val="FF0000"/>
                </a:solidFill>
                <a:latin typeface="Calibri" pitchFamily="34" charset="0"/>
              </a:rPr>
              <a:t>+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 (</a:t>
            </a:r>
            <a:r>
              <a:rPr lang="en-US" sz="2000" i="1" dirty="0" err="1" smtClean="0">
                <a:solidFill>
                  <a:srgbClr val="FF0000"/>
                </a:solidFill>
                <a:latin typeface="Calibri" pitchFamily="34" charset="0"/>
              </a:rPr>
              <a:t>aq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 </a:t>
            </a:r>
          </a:p>
        </p:txBody>
      </p:sp>
      <p:pic>
        <p:nvPicPr>
          <p:cNvPr id="28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5445" y="4859910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pSp>
        <p:nvGrpSpPr>
          <p:cNvPr id="29" name="Group 19"/>
          <p:cNvGrpSpPr>
            <a:grpSpLocks/>
          </p:cNvGrpSpPr>
          <p:nvPr/>
        </p:nvGrpSpPr>
        <p:grpSpPr bwMode="auto">
          <a:xfrm>
            <a:off x="1439182" y="5177868"/>
            <a:ext cx="1565275" cy="712788"/>
            <a:chOff x="2438" y="1675"/>
            <a:chExt cx="986" cy="449"/>
          </a:xfrm>
        </p:grpSpPr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2438" y="1786"/>
              <a:ext cx="36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dirty="0" smtClean="0"/>
                <a:t>K</a:t>
              </a:r>
              <a:r>
                <a:rPr lang="en-US" sz="2000" i="1" baseline="-25000" dirty="0" smtClean="0"/>
                <a:t>a</a:t>
              </a:r>
              <a:r>
                <a:rPr lang="en-US" sz="2000" dirty="0" smtClean="0"/>
                <a:t> =</a:t>
              </a:r>
              <a:endParaRPr lang="en-US" sz="2000" i="1" dirty="0" smtClean="0"/>
            </a:p>
          </p:txBody>
        </p:sp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2799" y="1675"/>
              <a:ext cx="62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</a:rPr>
                <a:t>[H</a:t>
              </a:r>
              <a:r>
                <a:rPr lang="en-US" sz="2000" baseline="30000" dirty="0" smtClean="0">
                  <a:solidFill>
                    <a:srgbClr val="000000"/>
                  </a:solidFill>
                </a:rPr>
                <a:t>+</a:t>
              </a:r>
              <a:r>
                <a:rPr lang="en-US" sz="2000" dirty="0" smtClean="0">
                  <a:solidFill>
                    <a:srgbClr val="000000"/>
                  </a:solidFill>
                </a:rPr>
                <a:t>][A</a:t>
              </a:r>
              <a:r>
                <a:rPr lang="en-US" sz="2400" baseline="30000" dirty="0" smtClean="0">
                  <a:solidFill>
                    <a:srgbClr val="000000"/>
                  </a:solidFill>
                </a:rPr>
                <a:t>-</a:t>
              </a:r>
              <a:r>
                <a:rPr lang="en-US" sz="2000" dirty="0" smtClean="0">
                  <a:solidFill>
                    <a:srgbClr val="000000"/>
                  </a:solidFill>
                </a:rPr>
                <a:t>]</a:t>
              </a:r>
            </a:p>
          </p:txBody>
        </p:sp>
        <p:sp>
          <p:nvSpPr>
            <p:cNvPr id="35" name="Text Box 17"/>
            <p:cNvSpPr txBox="1">
              <a:spLocks noChangeArrowheads="1"/>
            </p:cNvSpPr>
            <p:nvPr/>
          </p:nvSpPr>
          <p:spPr bwMode="auto">
            <a:xfrm>
              <a:off x="2904" y="1872"/>
              <a:ext cx="41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</a:rPr>
                <a:t>[HA]</a:t>
              </a:r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auto">
            <a:xfrm>
              <a:off x="2784" y="1905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5448857" y="5543628"/>
            <a:ext cx="17796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[H</a:t>
            </a:r>
            <a:r>
              <a:rPr lang="en-US" sz="2000" baseline="30000" dirty="0" smtClean="0">
                <a:solidFill>
                  <a:srgbClr val="000000"/>
                </a:solidFill>
              </a:rPr>
              <a:t>+</a:t>
            </a:r>
            <a:r>
              <a:rPr lang="en-US" sz="2000" dirty="0" smtClean="0">
                <a:solidFill>
                  <a:srgbClr val="000000"/>
                </a:solidFill>
              </a:rPr>
              <a:t>] = </a:t>
            </a:r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</a:rPr>
              <a:t>1.3 x 10</a:t>
            </a:r>
            <a:r>
              <a:rPr lang="en-US" sz="2000" kern="0" baseline="30000" dirty="0" smtClean="0">
                <a:solidFill>
                  <a:srgbClr val="000000"/>
                </a:solidFill>
                <a:latin typeface="Calibri" pitchFamily="34" charset="0"/>
              </a:rPr>
              <a:t>-3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139440" y="5760720"/>
            <a:ext cx="201168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3144513" y="5364738"/>
            <a:ext cx="19023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ICE table + Math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7" grpId="0"/>
      <p:bldP spid="37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2064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Chapter 16</a:t>
            </a:r>
            <a:endParaRPr lang="en-US" sz="4000" u="sng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6248400" cy="367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www.cleaning-equipment.com/images/MERCURY_floor_Buff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419599"/>
            <a:ext cx="1676400" cy="2186025"/>
          </a:xfrm>
          <a:prstGeom prst="rect">
            <a:avLst/>
          </a:prstGeom>
          <a:noFill/>
        </p:spPr>
      </p:pic>
      <p:pic>
        <p:nvPicPr>
          <p:cNvPr id="2055" name="Picture 7" descr="http://i40.tinypic.com/11k89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143000"/>
            <a:ext cx="3230450" cy="3086101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228600" y="1363077"/>
            <a:ext cx="2755900" cy="3315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18160" y="965200"/>
            <a:ext cx="409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Start with: 25.0 </a:t>
            </a:r>
            <a:r>
              <a:rPr lang="en-US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 of 0.1 M CH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COOH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2605" y="1364298"/>
            <a:ext cx="771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	1) After the addition of </a:t>
            </a:r>
            <a:r>
              <a:rPr lang="en-US" dirty="0" smtClean="0">
                <a:solidFill>
                  <a:srgbClr val="7030A0"/>
                </a:solidFill>
              </a:rPr>
              <a:t>10 </a:t>
            </a:r>
            <a:r>
              <a:rPr lang="en-US" dirty="0" err="1" smtClean="0">
                <a:solidFill>
                  <a:srgbClr val="7030A0"/>
                </a:solidFill>
              </a:rPr>
              <a:t>mL</a:t>
            </a:r>
            <a:r>
              <a:rPr lang="en-US" dirty="0" smtClean="0">
                <a:solidFill>
                  <a:srgbClr val="7030A0"/>
                </a:solidFill>
              </a:rPr>
              <a:t> of 0.1 M </a:t>
            </a:r>
            <a:r>
              <a:rPr lang="en-US" dirty="0" err="1" smtClean="0">
                <a:solidFill>
                  <a:srgbClr val="7030A0"/>
                </a:solidFill>
              </a:rPr>
              <a:t>NaOH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weak acid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3520" y="1908612"/>
            <a:ext cx="1622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moles of </a:t>
            </a:r>
            <a:r>
              <a:rPr lang="en-US" sz="1400" dirty="0" err="1" smtClean="0">
                <a:solidFill>
                  <a:srgbClr val="FF0000"/>
                </a:solidFill>
              </a:rPr>
              <a:t>NaOH</a:t>
            </a:r>
            <a:r>
              <a:rPr lang="en-US" sz="1400" dirty="0" smtClean="0">
                <a:solidFill>
                  <a:srgbClr val="FF0000"/>
                </a:solidFill>
              </a:rPr>
              <a:t>/OH</a:t>
            </a:r>
            <a:r>
              <a:rPr lang="en-US" sz="1400" baseline="30000" dirty="0" smtClean="0">
                <a:solidFill>
                  <a:srgbClr val="FF0000"/>
                </a:solidFill>
              </a:rPr>
              <a:t>-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58005" y="1908612"/>
            <a:ext cx="1596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moles of CH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COOH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pic>
        <p:nvPicPr>
          <p:cNvPr id="122778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7582" y="2823846"/>
            <a:ext cx="6059058" cy="108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 42"/>
          <p:cNvGrpSpPr/>
          <p:nvPr/>
        </p:nvGrpSpPr>
        <p:grpSpPr>
          <a:xfrm>
            <a:off x="950825" y="4000693"/>
            <a:ext cx="2536826" cy="879476"/>
            <a:chOff x="1235075" y="5476878"/>
            <a:chExt cx="2536826" cy="879476"/>
          </a:xfrm>
        </p:grpSpPr>
        <p:sp>
          <p:nvSpPr>
            <p:cNvPr id="44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 smtClean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45" name="Group 38"/>
            <p:cNvGrpSpPr>
              <a:grpSpLocks/>
            </p:cNvGrpSpPr>
            <p:nvPr/>
          </p:nvGrpSpPr>
          <p:grpSpPr bwMode="auto">
            <a:xfrm>
              <a:off x="3027363" y="5476878"/>
              <a:ext cx="744538" cy="879476"/>
              <a:chOff x="3169" y="2569"/>
              <a:chExt cx="469" cy="554"/>
            </a:xfrm>
          </p:grpSpPr>
          <p:sp>
            <p:nvSpPr>
              <p:cNvPr id="46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 smtClean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47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48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50800" y="5015558"/>
            <a:ext cx="4352374" cy="879476"/>
            <a:chOff x="1099105" y="5641840"/>
            <a:chExt cx="4352374" cy="879476"/>
          </a:xfrm>
        </p:grpSpPr>
        <p:sp>
          <p:nvSpPr>
            <p:cNvPr id="50" name="Text Box 37"/>
            <p:cNvSpPr txBox="1">
              <a:spLocks noChangeArrowheads="1"/>
            </p:cNvSpPr>
            <p:nvPr/>
          </p:nvSpPr>
          <p:spPr bwMode="auto">
            <a:xfrm>
              <a:off x="1099105" y="5823133"/>
              <a:ext cx="33618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pH = -log (</a:t>
              </a:r>
              <a:r>
                <a:rPr lang="en-US" sz="2400" kern="0" dirty="0" smtClean="0">
                  <a:latin typeface="Calibri" pitchFamily="34" charset="0"/>
                </a:rPr>
                <a:t>1.8 x 10</a:t>
              </a:r>
              <a:r>
                <a:rPr lang="en-US" sz="2400" kern="0" baseline="30000" dirty="0" smtClean="0">
                  <a:latin typeface="Calibri" pitchFamily="34" charset="0"/>
                </a:rPr>
                <a:t>-5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) + log</a:t>
              </a:r>
            </a:p>
          </p:txBody>
        </p:sp>
        <p:grpSp>
          <p:nvGrpSpPr>
            <p:cNvPr id="51" name="Group 38"/>
            <p:cNvGrpSpPr>
              <a:grpSpLocks/>
            </p:cNvGrpSpPr>
            <p:nvPr/>
          </p:nvGrpSpPr>
          <p:grpSpPr bwMode="auto">
            <a:xfrm>
              <a:off x="4384676" y="5641840"/>
              <a:ext cx="1066803" cy="879476"/>
              <a:chOff x="3162" y="2569"/>
              <a:chExt cx="672" cy="554"/>
            </a:xfrm>
          </p:grpSpPr>
          <p:sp>
            <p:nvSpPr>
              <p:cNvPr id="52" name="Text Box 39"/>
              <p:cNvSpPr txBox="1">
                <a:spLocks noChangeArrowheads="1"/>
              </p:cNvSpPr>
              <p:nvPr/>
            </p:nvSpPr>
            <p:spPr bwMode="auto">
              <a:xfrm>
                <a:off x="3215" y="2569"/>
                <a:ext cx="55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0.001</a:t>
                </a:r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3174" y="2832"/>
                <a:ext cx="65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Calibri" pitchFamily="34" charset="0"/>
                  </a:rPr>
                  <a:t>0.0015</a:t>
                </a:r>
              </a:p>
            </p:txBody>
          </p:sp>
          <p:sp>
            <p:nvSpPr>
              <p:cNvPr id="54" name="Line 41"/>
              <p:cNvSpPr>
                <a:spLocks noChangeShapeType="1"/>
              </p:cNvSpPr>
              <p:nvPr/>
            </p:nvSpPr>
            <p:spPr bwMode="auto">
              <a:xfrm>
                <a:off x="3162" y="2851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1402851" y="5979775"/>
            <a:ext cx="1472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lang="en-US" sz="2400" kern="0" dirty="0" smtClean="0">
                <a:solidFill>
                  <a:srgbClr val="FF0000"/>
                </a:solidFill>
                <a:latin typeface="Calibri" pitchFamily="34" charset="0"/>
              </a:rPr>
              <a:t>pH = </a:t>
            </a:r>
            <a:r>
              <a:rPr lang="en-US" sz="2400" b="1" kern="0" dirty="0" smtClean="0">
                <a:solidFill>
                  <a:srgbClr val="FF0000"/>
                </a:solidFill>
                <a:latin typeface="Calibri" pitchFamily="34" charset="0"/>
              </a:rPr>
              <a:t>4.57</a:t>
            </a:r>
          </a:p>
        </p:txBody>
      </p:sp>
      <p:pic>
        <p:nvPicPr>
          <p:cNvPr id="56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627" y="4091683"/>
            <a:ext cx="4347764" cy="230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Oval 56"/>
          <p:cNvSpPr/>
          <p:nvPr/>
        </p:nvSpPr>
        <p:spPr>
          <a:xfrm>
            <a:off x="5344160" y="5455920"/>
            <a:ext cx="16256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79" y="2254717"/>
            <a:ext cx="3530601" cy="373715"/>
          </a:xfrm>
          <a:noFill/>
          <a:ln>
            <a:miter lim="800000"/>
            <a:headEnd/>
            <a:tailEnd/>
          </a:ln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3925" y="2220151"/>
            <a:ext cx="4018280" cy="44284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55" grpId="0"/>
      <p:bldP spid="5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18160" y="965200"/>
            <a:ext cx="409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Start with: 25.0 </a:t>
            </a:r>
            <a:r>
              <a:rPr lang="en-US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 of 0.1 M CH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COOH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2605" y="1364298"/>
            <a:ext cx="771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	1) After the addition of </a:t>
            </a:r>
            <a:r>
              <a:rPr lang="en-US" dirty="0" smtClean="0">
                <a:solidFill>
                  <a:srgbClr val="7030A0"/>
                </a:solidFill>
              </a:rPr>
              <a:t>25 </a:t>
            </a:r>
            <a:r>
              <a:rPr lang="en-US" dirty="0" err="1" smtClean="0">
                <a:solidFill>
                  <a:srgbClr val="7030A0"/>
                </a:solidFill>
              </a:rPr>
              <a:t>mL</a:t>
            </a:r>
            <a:r>
              <a:rPr lang="en-US" dirty="0" smtClean="0">
                <a:solidFill>
                  <a:srgbClr val="7030A0"/>
                </a:solidFill>
              </a:rPr>
              <a:t> of 0.1 M </a:t>
            </a:r>
            <a:r>
              <a:rPr lang="en-US" dirty="0" err="1" smtClean="0">
                <a:solidFill>
                  <a:srgbClr val="7030A0"/>
                </a:solidFill>
              </a:rPr>
              <a:t>NaOH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weak acid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3520" y="1908612"/>
            <a:ext cx="1622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moles of </a:t>
            </a:r>
            <a:r>
              <a:rPr lang="en-US" sz="1400" dirty="0" err="1" smtClean="0">
                <a:solidFill>
                  <a:srgbClr val="FF0000"/>
                </a:solidFill>
              </a:rPr>
              <a:t>NaOH</a:t>
            </a:r>
            <a:r>
              <a:rPr lang="en-US" sz="1400" dirty="0" smtClean="0">
                <a:solidFill>
                  <a:srgbClr val="FF0000"/>
                </a:solidFill>
              </a:rPr>
              <a:t>/OH</a:t>
            </a:r>
            <a:r>
              <a:rPr lang="en-US" sz="1400" baseline="30000" dirty="0" smtClean="0">
                <a:solidFill>
                  <a:srgbClr val="FF0000"/>
                </a:solidFill>
              </a:rPr>
              <a:t>-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58005" y="1908612"/>
            <a:ext cx="1596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moles of CH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COOH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pic>
        <p:nvPicPr>
          <p:cNvPr id="56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4627" y="4091683"/>
            <a:ext cx="4347764" cy="230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Oval 56"/>
          <p:cNvSpPr/>
          <p:nvPr/>
        </p:nvSpPr>
        <p:spPr>
          <a:xfrm>
            <a:off x="6075680" y="4886960"/>
            <a:ext cx="16256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719" y="2280434"/>
            <a:ext cx="3415759" cy="361165"/>
          </a:xfrm>
          <a:noFill/>
          <a:ln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3925" y="2220151"/>
            <a:ext cx="4018280" cy="44284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aphicFrame>
        <p:nvGraphicFramePr>
          <p:cNvPr id="31" name="Group 61"/>
          <p:cNvGraphicFramePr>
            <a:graphicFrameLocks/>
          </p:cNvGraphicFramePr>
          <p:nvPr/>
        </p:nvGraphicFramePr>
        <p:xfrm>
          <a:off x="1371124" y="2809241"/>
          <a:ext cx="6034721" cy="1097280"/>
        </p:xfrm>
        <a:graphic>
          <a:graphicData uri="http://schemas.openxmlformats.org/drawingml/2006/table">
            <a:tbl>
              <a:tblPr/>
              <a:tblGrid>
                <a:gridCol w="1217313"/>
                <a:gridCol w="1270240"/>
                <a:gridCol w="1058533"/>
                <a:gridCol w="259233"/>
                <a:gridCol w="1296164"/>
                <a:gridCol w="933238"/>
              </a:tblGrid>
              <a:tr h="173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COOH (</a:t>
                      </a: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NaOH (</a:t>
                      </a: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COONa(</a:t>
                      </a: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  H</a:t>
                      </a:r>
                      <a:r>
                        <a:rPr kumimoji="0" lang="en-US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O(</a:t>
                      </a: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2.50 x 10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2.50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-2.50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-2.50 x 10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+2.50 x 10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Final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en-US" sz="12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2.50 x 10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" y="4084320"/>
            <a:ext cx="3195320" cy="715619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23085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241" y="5660074"/>
            <a:ext cx="2029194" cy="56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5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6642" y="5678488"/>
            <a:ext cx="2031683" cy="52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5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977" y="6442728"/>
            <a:ext cx="2659063" cy="3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91440" y="5034279"/>
            <a:ext cx="4583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CH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COO</a:t>
            </a:r>
            <a:r>
              <a:rPr lang="en-US" sz="1600" baseline="30000" dirty="0" smtClean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200" i="1" dirty="0" err="1" smtClean="0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 + H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O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l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          OH</a:t>
            </a:r>
            <a:r>
              <a:rPr lang="en-US" sz="1600" baseline="30000" dirty="0" smtClean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200" i="1" dirty="0" err="1" smtClean="0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 + CH</a:t>
            </a:r>
            <a:r>
              <a:rPr lang="en-US" sz="1400" baseline="-25000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COOH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200" i="1" dirty="0" err="1" smtClean="0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41" name="Picture 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2320" y="5134230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57" grpId="0" animBg="1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18160" y="965200"/>
            <a:ext cx="409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Start with: 25.0 </a:t>
            </a:r>
            <a:r>
              <a:rPr lang="en-US" dirty="0" err="1" smtClean="0">
                <a:solidFill>
                  <a:srgbClr val="FF0000"/>
                </a:solidFill>
              </a:rPr>
              <a:t>mL</a:t>
            </a:r>
            <a:r>
              <a:rPr lang="en-US" dirty="0" smtClean="0">
                <a:solidFill>
                  <a:srgbClr val="FF0000"/>
                </a:solidFill>
              </a:rPr>
              <a:t> of 0.1 M CH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COOH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2605" y="1364298"/>
            <a:ext cx="771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	1) After the addition of </a:t>
            </a:r>
            <a:r>
              <a:rPr lang="en-US" dirty="0" smtClean="0">
                <a:solidFill>
                  <a:srgbClr val="7030A0"/>
                </a:solidFill>
              </a:rPr>
              <a:t>35 </a:t>
            </a:r>
            <a:r>
              <a:rPr lang="en-US" dirty="0" err="1" smtClean="0">
                <a:solidFill>
                  <a:srgbClr val="7030A0"/>
                </a:solidFill>
              </a:rPr>
              <a:t>mL</a:t>
            </a:r>
            <a:r>
              <a:rPr lang="en-US" dirty="0" smtClean="0">
                <a:solidFill>
                  <a:srgbClr val="7030A0"/>
                </a:solidFill>
              </a:rPr>
              <a:t> of 0.1 M </a:t>
            </a:r>
            <a:r>
              <a:rPr lang="en-US" dirty="0" err="1" smtClean="0">
                <a:solidFill>
                  <a:srgbClr val="7030A0"/>
                </a:solidFill>
              </a:rPr>
              <a:t>NaOH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weak acid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3520" y="1908612"/>
            <a:ext cx="1622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moles of </a:t>
            </a:r>
            <a:r>
              <a:rPr lang="en-US" sz="1400" dirty="0" err="1" smtClean="0">
                <a:solidFill>
                  <a:srgbClr val="FF0000"/>
                </a:solidFill>
              </a:rPr>
              <a:t>NaOH</a:t>
            </a:r>
            <a:r>
              <a:rPr lang="en-US" sz="1400" dirty="0" smtClean="0">
                <a:solidFill>
                  <a:srgbClr val="FF0000"/>
                </a:solidFill>
              </a:rPr>
              <a:t>/OH</a:t>
            </a:r>
            <a:r>
              <a:rPr lang="en-US" sz="1400" baseline="30000" dirty="0" smtClean="0">
                <a:solidFill>
                  <a:srgbClr val="FF0000"/>
                </a:solidFill>
              </a:rPr>
              <a:t>-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58005" y="1908612"/>
            <a:ext cx="1596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moles of CH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COOH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pic>
        <p:nvPicPr>
          <p:cNvPr id="56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4627" y="4091683"/>
            <a:ext cx="4347764" cy="230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Oval 56"/>
          <p:cNvSpPr/>
          <p:nvPr/>
        </p:nvSpPr>
        <p:spPr>
          <a:xfrm>
            <a:off x="6583680" y="4389120"/>
            <a:ext cx="16256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3925" y="2220151"/>
            <a:ext cx="4018280" cy="44284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640" y="2247450"/>
            <a:ext cx="3570605" cy="37898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aphicFrame>
        <p:nvGraphicFramePr>
          <p:cNvPr id="35" name="Group 53"/>
          <p:cNvGraphicFramePr>
            <a:graphicFrameLocks noGrp="1"/>
          </p:cNvGraphicFramePr>
          <p:nvPr>
            <p:ph sz="half" idx="4294967295"/>
          </p:nvPr>
        </p:nvGraphicFramePr>
        <p:xfrm>
          <a:off x="1345565" y="2804161"/>
          <a:ext cx="6061076" cy="1036320"/>
        </p:xfrm>
        <a:graphic>
          <a:graphicData uri="http://schemas.openxmlformats.org/drawingml/2006/table">
            <a:tbl>
              <a:tblPr/>
              <a:tblGrid>
                <a:gridCol w="1222098"/>
                <a:gridCol w="1276998"/>
                <a:gridCol w="1115589"/>
                <a:gridCol w="273407"/>
                <a:gridCol w="1284685"/>
                <a:gridCol w="888299"/>
              </a:tblGrid>
              <a:tr h="147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COOH (</a:t>
                      </a:r>
                      <a:r>
                        <a:rPr kumimoji="0" lang="en-US" sz="11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NaOH (</a:t>
                      </a:r>
                      <a:r>
                        <a:rPr kumimoji="0" 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→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COONa(</a:t>
                      </a:r>
                      <a:r>
                        <a:rPr kumimoji="0" 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  H</a:t>
                      </a:r>
                      <a:r>
                        <a:rPr kumimoji="0" lang="en-US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O(</a:t>
                      </a:r>
                      <a:r>
                        <a:rPr kumimoji="0" 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4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2.50 x 10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3.50 x 10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-2.50 x 10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-2.50 x 10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+2.50 x 10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Final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en-US" sz="11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1.00 x 10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2.50 x 10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318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960" y="4027171"/>
            <a:ext cx="3093323" cy="85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8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917" y="5144135"/>
            <a:ext cx="3626803" cy="38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8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081" y="5746434"/>
            <a:ext cx="2346959" cy="32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5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435" y="1455425"/>
            <a:ext cx="3877770" cy="286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92690" y="1073507"/>
            <a:ext cx="2839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Strong base to a strong acid.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489" y="1455425"/>
            <a:ext cx="3793649" cy="272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412598" y="1068163"/>
            <a:ext cx="2739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Strong base to a weak acid.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ight Brace 8"/>
          <p:cNvSpPr/>
          <p:nvPr/>
        </p:nvSpPr>
        <p:spPr>
          <a:xfrm rot="4630753">
            <a:off x="5809129" y="2693861"/>
            <a:ext cx="264459" cy="1116106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0806005">
            <a:off x="5416412" y="3315764"/>
            <a:ext cx="1172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Buffer Region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737411" y="2761097"/>
            <a:ext cx="98610" cy="30479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21426317">
            <a:off x="4978894" y="2274144"/>
            <a:ext cx="1468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Inflection point </a:t>
            </a:r>
          </a:p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= pK</a:t>
            </a:r>
            <a:r>
              <a:rPr lang="en-US" sz="1400" baseline="-25000" dirty="0" smtClean="0">
                <a:solidFill>
                  <a:srgbClr val="7030A0"/>
                </a:solidFill>
              </a:rPr>
              <a:t>a</a:t>
            </a:r>
            <a:endParaRPr lang="en-US" sz="1400" baseline="-25000" dirty="0">
              <a:solidFill>
                <a:srgbClr val="7030A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056094" y="3083826"/>
            <a:ext cx="79785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8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9644" y="5604594"/>
            <a:ext cx="2797362" cy="105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8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9993" y="4532758"/>
            <a:ext cx="2756292" cy="10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437698" y="4600043"/>
            <a:ext cx="1524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Strong base to a strong acid.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41055" y="5728555"/>
            <a:ext cx="1603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Strong base to a weak acid.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202666" y="4955616"/>
            <a:ext cx="2475170" cy="1050736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2000" kern="0" dirty="0" smtClean="0">
                <a:solidFill>
                  <a:sysClr val="windowText" lastClr="000000"/>
                </a:solidFill>
                <a:latin typeface="Calibri"/>
              </a:rPr>
              <a:t>At high [</a:t>
            </a:r>
            <a:r>
              <a:rPr lang="en-US" sz="2000" kern="0" dirty="0" err="1" smtClean="0">
                <a:solidFill>
                  <a:sysClr val="windowText" lastClr="000000"/>
                </a:solidFill>
                <a:latin typeface="Calibri"/>
              </a:rPr>
              <a:t>NaOH</a:t>
            </a:r>
            <a:r>
              <a:rPr lang="en-US" sz="2000" kern="0" dirty="0" smtClean="0">
                <a:solidFill>
                  <a:sysClr val="windowText" lastClr="000000"/>
                </a:solidFill>
                <a:latin typeface="Calibri"/>
              </a:rPr>
              <a:t>], the pH curve is dominated by OH</a:t>
            </a:r>
            <a:r>
              <a:rPr lang="en-US" sz="2000" kern="0" baseline="30000" dirty="0" smtClean="0">
                <a:solidFill>
                  <a:sysClr val="windowText" lastClr="000000"/>
                </a:solidFill>
                <a:latin typeface="Calibri"/>
              </a:rPr>
              <a:t>-</a:t>
            </a:r>
            <a:r>
              <a:rPr lang="en-US" sz="2000" kern="0" dirty="0" smtClean="0">
                <a:solidFill>
                  <a:sysClr val="windowText" lastClr="000000"/>
                </a:solidFill>
                <a:latin typeface="Calibri"/>
              </a:rPr>
              <a:t>.</a:t>
            </a:r>
            <a:endParaRPr lang="en-US" sz="2000" kern="0" baseline="-25000" dirty="0" smtClea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/>
      <p:bldP spid="24" grpId="0"/>
      <p:bldP spid="25" grpId="0"/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2523579" y="1860181"/>
            <a:ext cx="40206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NH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000" i="1" dirty="0" err="1" smtClean="0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         NH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000" i="1" dirty="0" err="1" smtClean="0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+ H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000" i="1" dirty="0" err="1" smtClean="0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16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446" y="2967513"/>
            <a:ext cx="5656730" cy="301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acid to weak base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97760" y="84328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HCl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4905" y="843280"/>
            <a:ext cx="166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NH</a:t>
            </a:r>
            <a:r>
              <a:rPr lang="en-US" sz="2400" baseline="-25000" dirty="0" smtClean="0">
                <a:solidFill>
                  <a:srgbClr val="0000FF"/>
                </a:solidFill>
              </a:rPr>
              <a:t>3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543050" y="3318142"/>
            <a:ext cx="714190" cy="19603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930" y="3328305"/>
            <a:ext cx="161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25.0 </a:t>
            </a:r>
            <a:r>
              <a:rPr lang="en-US" sz="2400" dirty="0" err="1" smtClean="0">
                <a:solidFill>
                  <a:srgbClr val="FF0000"/>
                </a:solidFill>
              </a:rPr>
              <a:t>mL</a:t>
            </a:r>
            <a:r>
              <a:rPr lang="en-US" sz="2400" dirty="0" smtClean="0">
                <a:solidFill>
                  <a:srgbClr val="FF0000"/>
                </a:solidFill>
              </a:rPr>
              <a:t> of 0.1 M NH</a:t>
            </a:r>
            <a:r>
              <a:rPr lang="en-US" sz="2400" baseline="-25000" dirty="0" smtClean="0">
                <a:solidFill>
                  <a:srgbClr val="FF0000"/>
                </a:solidFill>
              </a:rPr>
              <a:t>3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81040" y="5788220"/>
            <a:ext cx="30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adding 0.1 M </a:t>
            </a:r>
            <a:r>
              <a:rPr lang="en-US" sz="2400" dirty="0" err="1" smtClean="0">
                <a:solidFill>
                  <a:srgbClr val="FF0000"/>
                </a:solidFill>
              </a:rPr>
              <a:t>HCl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991735" y="5930460"/>
            <a:ext cx="1022985" cy="914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7015" y="2034832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2407031" y="1308846"/>
            <a:ext cx="4214813" cy="461963"/>
            <a:chOff x="144" y="384"/>
            <a:chExt cx="2655" cy="291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144" y="384"/>
              <a:ext cx="265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 smtClean="0">
                  <a:solidFill>
                    <a:srgbClr val="000000"/>
                  </a:solidFill>
                  <a:latin typeface="Calibri" pitchFamily="34" charset="0"/>
                </a:rPr>
                <a:t>HCl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NH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Calibri" pitchFamily="34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        NH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Calibri" pitchFamily="34" charset="0"/>
                </a:rPr>
                <a:t>4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Cl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24" name="Line 5"/>
            <p:cNvSpPr>
              <a:spLocks noChangeShapeType="1"/>
            </p:cNvSpPr>
            <p:nvPr/>
          </p:nvSpPr>
          <p:spPr bwMode="auto">
            <a:xfrm>
              <a:off x="1627" y="536"/>
              <a:ext cx="2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05258-7EF4-457F-BD0D-90170D0624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3251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16.6</a:t>
            </a:r>
          </a:p>
        </p:txBody>
      </p:sp>
      <p:sp>
        <p:nvSpPr>
          <p:cNvPr id="53252" name="Text Placeholder 2"/>
          <p:cNvSpPr>
            <a:spLocks/>
          </p:cNvSpPr>
          <p:nvPr/>
        </p:nvSpPr>
        <p:spPr bwMode="auto">
          <a:xfrm>
            <a:off x="152400" y="717175"/>
            <a:ext cx="8807450" cy="88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Calculate the pH at the equivalence point when 25.0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mL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of 0.100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NH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is titrated by a 0.100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HCl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solution.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b="1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8720" y="1991360"/>
            <a:ext cx="4226560" cy="309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58480" y="6356350"/>
            <a:ext cx="528320" cy="365125"/>
          </a:xfrm>
        </p:spPr>
        <p:txBody>
          <a:bodyPr/>
          <a:lstStyle/>
          <a:p>
            <a:pPr>
              <a:defRPr/>
            </a:pPr>
            <a:fld id="{1A905258-7EF4-457F-BD0D-90170D0624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3251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16.6</a:t>
            </a:r>
          </a:p>
        </p:txBody>
      </p:sp>
      <p:sp>
        <p:nvSpPr>
          <p:cNvPr id="53252" name="Text Placeholder 2"/>
          <p:cNvSpPr>
            <a:spLocks/>
          </p:cNvSpPr>
          <p:nvPr/>
        </p:nvSpPr>
        <p:spPr bwMode="auto">
          <a:xfrm>
            <a:off x="152400" y="717175"/>
            <a:ext cx="8807450" cy="88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Calculate the pH at the equivalence point when 25.0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mL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of 0.100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NH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is titrated by a 0.100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HCl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solution.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b="1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407031" y="1640551"/>
            <a:ext cx="4214813" cy="461963"/>
            <a:chOff x="144" y="384"/>
            <a:chExt cx="2655" cy="291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44" y="384"/>
              <a:ext cx="265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 smtClean="0">
                  <a:solidFill>
                    <a:srgbClr val="000000"/>
                  </a:solidFill>
                  <a:latin typeface="Calibri" pitchFamily="34" charset="0"/>
                </a:rPr>
                <a:t>HCl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+ NH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Calibri" pitchFamily="34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         NH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Calibri" pitchFamily="34" charset="0"/>
                </a:rPr>
                <a:t>4</a:t>
              </a:r>
              <a:r>
                <a:rPr lang="en-US" sz="2400" dirty="0" smtClean="0">
                  <a:solidFill>
                    <a:srgbClr val="000000"/>
                  </a:solidFill>
                  <a:latin typeface="Calibri" pitchFamily="34" charset="0"/>
                </a:rPr>
                <a:t>Cl 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1627" y="536"/>
              <a:ext cx="2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5920" y="208120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equivalent point: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71217" y="2072243"/>
            <a:ext cx="34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30441" y="2072243"/>
            <a:ext cx="34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67022" y="199784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+</a:t>
            </a:r>
            <a:endParaRPr lang="en-US" dirty="0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4752329" y="2294228"/>
            <a:ext cx="438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1315" y="2099138"/>
            <a:ext cx="34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1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22" y="2720788"/>
            <a:ext cx="3814482" cy="467980"/>
          </a:xfrm>
          <a:noFill/>
          <a:ln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flipV="1">
            <a:off x="3899646" y="2441575"/>
            <a:ext cx="0" cy="32272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924439" y="2659836"/>
            <a:ext cx="15183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</a:rPr>
              <a:t>2.50 x 10</a:t>
            </a:r>
            <a:r>
              <a:rPr lang="en-US" sz="1600" baseline="30000" dirty="0" smtClean="0">
                <a:latin typeface="Arial" pitchFamily="34" charset="0"/>
              </a:rPr>
              <a:t>-3 </a:t>
            </a:r>
            <a:r>
              <a:rPr lang="en-US" sz="1600" dirty="0" smtClean="0">
                <a:latin typeface="Arial" pitchFamily="34" charset="0"/>
              </a:rPr>
              <a:t>mol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020235" y="2969075"/>
            <a:ext cx="138056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246877" y="2966085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0.05 L 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6559734" y="2786648"/>
            <a:ext cx="990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</a:rPr>
              <a:t>= 0.05 M</a:t>
            </a:r>
          </a:p>
        </p:txBody>
      </p:sp>
      <p:graphicFrame>
        <p:nvGraphicFramePr>
          <p:cNvPr id="25" name="Group 3"/>
          <p:cNvGraphicFramePr>
            <a:graphicFrameLocks noGrp="1"/>
          </p:cNvGraphicFramePr>
          <p:nvPr/>
        </p:nvGraphicFramePr>
        <p:xfrm>
          <a:off x="1239200" y="3500121"/>
          <a:ext cx="6289359" cy="1463040"/>
        </p:xfrm>
        <a:graphic>
          <a:graphicData uri="http://schemas.openxmlformats.org/drawingml/2006/table">
            <a:tbl>
              <a:tblPr/>
              <a:tblGrid>
                <a:gridCol w="1695392"/>
                <a:gridCol w="1476632"/>
                <a:gridCol w="492211"/>
                <a:gridCol w="1476632"/>
                <a:gridCol w="1148492"/>
              </a:tblGrid>
              <a:tr h="292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NH4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aq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NH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aq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    +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aq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Initial (</a:t>
                      </a: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0.0500</a:t>
                      </a: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0.000</a:t>
                      </a: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0.000</a:t>
                      </a: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Change (</a:t>
                      </a: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Equilibrium (</a:t>
                      </a: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(0.0500-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" name="Picture 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5815" y="3640112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920" y="5406758"/>
            <a:ext cx="2265680" cy="124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3002369" y="5438450"/>
            <a:ext cx="2015806" cy="1228798"/>
            <a:chOff x="174168" y="5433259"/>
            <a:chExt cx="2015806" cy="1228798"/>
          </a:xfrm>
        </p:grpSpPr>
        <p:sp>
          <p:nvSpPr>
            <p:cNvPr id="29" name="Rounded Rectangle 28"/>
            <p:cNvSpPr/>
            <p:nvPr/>
          </p:nvSpPr>
          <p:spPr>
            <a:xfrm>
              <a:off x="174168" y="5442857"/>
              <a:ext cx="1986623" cy="12192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grpSp>
          <p:nvGrpSpPr>
            <p:cNvPr id="30" name="Group 64"/>
            <p:cNvGrpSpPr/>
            <p:nvPr/>
          </p:nvGrpSpPr>
          <p:grpSpPr>
            <a:xfrm>
              <a:off x="199592" y="5433259"/>
              <a:ext cx="1990382" cy="1174505"/>
              <a:chOff x="896268" y="5259091"/>
              <a:chExt cx="1990382" cy="1174505"/>
            </a:xfrm>
          </p:grpSpPr>
          <p:grpSp>
            <p:nvGrpSpPr>
              <p:cNvPr id="31" name="Group 12"/>
              <p:cNvGrpSpPr>
                <a:grpSpLocks/>
              </p:cNvGrpSpPr>
              <p:nvPr/>
            </p:nvGrpSpPr>
            <p:grpSpPr bwMode="auto">
              <a:xfrm>
                <a:off x="1291781" y="5259091"/>
                <a:ext cx="859944" cy="772006"/>
                <a:chOff x="2349500" y="2882445"/>
                <a:chExt cx="859944" cy="772583"/>
              </a:xfrm>
            </p:grpSpPr>
            <p:sp>
              <p:nvSpPr>
                <p:cNvPr id="34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2356325" y="2882445"/>
                  <a:ext cx="853119" cy="772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ts val="500"/>
                    </a:spcBef>
                    <a:spcAft>
                      <a:spcPct val="0"/>
                    </a:spcAft>
                  </a:pPr>
                  <a:r>
                    <a:rPr lang="en-US" sz="2000" dirty="0" smtClean="0">
                      <a:solidFill>
                        <a:srgbClr val="000000"/>
                      </a:solidFill>
                      <a:latin typeface="Calibri" pitchFamily="34" charset="0"/>
                    </a:rPr>
                    <a:t>[0.05] </a:t>
                  </a:r>
                </a:p>
                <a:p>
                  <a:pPr algn="ctr" eaLnBrk="0" fontAlgn="base" hangingPunct="0">
                    <a:spcBef>
                      <a:spcPts val="500"/>
                    </a:spcBef>
                    <a:spcAft>
                      <a:spcPct val="0"/>
                    </a:spcAft>
                  </a:pPr>
                  <a:r>
                    <a:rPr lang="en-US" sz="2000" i="1" dirty="0" smtClean="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</a:rPr>
                    <a:t>K</a:t>
                  </a:r>
                  <a:r>
                    <a:rPr lang="en-US" sz="2000" baseline="-25000" dirty="0" smtClean="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</a:rPr>
                    <a:t>a</a:t>
                  </a:r>
                </a:p>
              </p:txBody>
            </p:sp>
            <p:cxnSp>
              <p:nvCxnSpPr>
                <p:cNvPr id="35" name="Straight Connector 5"/>
                <p:cNvCxnSpPr>
                  <a:cxnSpLocks noChangeShapeType="1"/>
                </p:cNvCxnSpPr>
                <p:nvPr/>
              </p:nvCxnSpPr>
              <p:spPr bwMode="auto">
                <a:xfrm>
                  <a:off x="2349500" y="3276600"/>
                  <a:ext cx="7239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32" name="TextBox 11"/>
              <p:cNvSpPr txBox="1">
                <a:spLocks noChangeArrowheads="1"/>
              </p:cNvSpPr>
              <p:nvPr/>
            </p:nvSpPr>
            <p:spPr bwMode="auto">
              <a:xfrm>
                <a:off x="986982" y="5449979"/>
                <a:ext cx="189966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</a:rPr>
                  <a:t>If               &gt; 400 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896268" y="6033486"/>
                <a:ext cx="19612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dirty="0" smtClean="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</a:rPr>
                  <a:t>we can neglect </a:t>
                </a:r>
                <a:r>
                  <a:rPr lang="en-US" sz="2000" i="1" dirty="0" smtClean="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</a:rPr>
                  <a:t>x</a:t>
                </a:r>
                <a:endParaRPr lang="en-US" sz="2000" b="1" dirty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</a:endParaRPr>
              </a:p>
            </p:txBody>
          </p:sp>
        </p:grpSp>
      </p:grpSp>
      <p:pic>
        <p:nvPicPr>
          <p:cNvPr id="11438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6425" y="5160329"/>
            <a:ext cx="2104764" cy="58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38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3444" y="5905184"/>
            <a:ext cx="1605596" cy="31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5201284" y="6270843"/>
            <a:ext cx="3109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pH = -log (5.3 x 10</a:t>
            </a:r>
            <a:r>
              <a:rPr lang="en-US" baseline="30000" dirty="0" smtClean="0">
                <a:solidFill>
                  <a:srgbClr val="000000"/>
                </a:solidFill>
              </a:rPr>
              <a:t>-6</a:t>
            </a:r>
            <a:r>
              <a:rPr lang="en-US" dirty="0" smtClean="0">
                <a:solidFill>
                  <a:srgbClr val="000000"/>
                </a:solidFill>
              </a:rPr>
              <a:t>)  = </a:t>
            </a:r>
            <a:r>
              <a:rPr lang="en-US" b="1" dirty="0" smtClean="0">
                <a:solidFill>
                  <a:srgbClr val="000000"/>
                </a:solidFill>
              </a:rPr>
              <a:t>5.28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699760" y="2448560"/>
            <a:ext cx="0" cy="2336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/>
      <p:bldP spid="20" grpId="0"/>
      <p:bldP spid="23" grpId="0"/>
      <p:bldP spid="24" grpId="0"/>
      <p:bldP spid="3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922" name="Picture 2" descr="http://upload.wikimedia.org/wikipedia/commons/e/e5/H2SO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015" y="1156652"/>
            <a:ext cx="1520825" cy="1148193"/>
          </a:xfrm>
          <a:prstGeom prst="rect">
            <a:avLst/>
          </a:prstGeom>
          <a:noFill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err="1" smtClean="0">
                <a:solidFill>
                  <a:prstClr val="black"/>
                </a:solidFill>
              </a:rPr>
              <a:t>Polyprotic</a:t>
            </a:r>
            <a:r>
              <a:rPr lang="en-US" sz="4000" u="sng" dirty="0" smtClean="0">
                <a:solidFill>
                  <a:prstClr val="black"/>
                </a:solidFill>
              </a:rPr>
              <a:t> Acids</a:t>
            </a:r>
            <a:endParaRPr lang="en-US" sz="4000" u="sng" dirty="0">
              <a:solidFill>
                <a:prstClr val="black"/>
              </a:solidFill>
            </a:endParaRPr>
          </a:p>
        </p:txBody>
      </p:sp>
      <p:grpSp>
        <p:nvGrpSpPr>
          <p:cNvPr id="19" name="Group 21"/>
          <p:cNvGrpSpPr/>
          <p:nvPr/>
        </p:nvGrpSpPr>
        <p:grpSpPr>
          <a:xfrm>
            <a:off x="3235564" y="2169160"/>
            <a:ext cx="5557916" cy="4419600"/>
            <a:chOff x="3509884" y="1752600"/>
            <a:chExt cx="5557916" cy="4419600"/>
          </a:xfrm>
        </p:grpSpPr>
        <p:grpSp>
          <p:nvGrpSpPr>
            <p:cNvPr id="20" name="Group 18"/>
            <p:cNvGrpSpPr/>
            <p:nvPr/>
          </p:nvGrpSpPr>
          <p:grpSpPr>
            <a:xfrm>
              <a:off x="3509884" y="1752600"/>
              <a:ext cx="5557916" cy="4419600"/>
              <a:chOff x="3509884" y="1752600"/>
              <a:chExt cx="5557916" cy="4419600"/>
            </a:xfrm>
          </p:grpSpPr>
          <p:grpSp>
            <p:nvGrpSpPr>
              <p:cNvPr id="27" name="Group 13"/>
              <p:cNvGrpSpPr/>
              <p:nvPr/>
            </p:nvGrpSpPr>
            <p:grpSpPr>
              <a:xfrm>
                <a:off x="3509884" y="1752600"/>
                <a:ext cx="5557916" cy="4419600"/>
                <a:chOff x="3509884" y="1752600"/>
                <a:chExt cx="5557916" cy="4419600"/>
              </a:xfrm>
            </p:grpSpPr>
            <p:pic>
              <p:nvPicPr>
                <p:cNvPr id="34" name="Picture 33" descr="titration diprotic.jp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509884" y="1752600"/>
                  <a:ext cx="5557916" cy="4419600"/>
                </a:xfrm>
                <a:prstGeom prst="rect">
                  <a:avLst/>
                </a:prstGeom>
              </p:spPr>
            </p:pic>
            <p:sp>
              <p:nvSpPr>
                <p:cNvPr id="35" name="TextBox 34"/>
                <p:cNvSpPr txBox="1"/>
                <p:nvPr/>
              </p:nvSpPr>
              <p:spPr>
                <a:xfrm rot="-5400000">
                  <a:off x="3499555" y="3721720"/>
                  <a:ext cx="43473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600" dirty="0" smtClean="0">
                      <a:solidFill>
                        <a:prstClr val="black"/>
                      </a:solidFill>
                      <a:latin typeface="Times New Roman" pitchFamily="18" charset="0"/>
                    </a:rPr>
                    <a:t>pH</a:t>
                  </a:r>
                  <a:endParaRPr lang="en-US" sz="1600" dirty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cxnSp>
            <p:nvCxnSpPr>
              <p:cNvPr id="28" name="Straight Arrow Connector 27"/>
              <p:cNvCxnSpPr/>
              <p:nvPr/>
            </p:nvCxnSpPr>
            <p:spPr>
              <a:xfrm rot="5400000">
                <a:off x="4069080" y="3337560"/>
                <a:ext cx="381000" cy="381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3849624" y="4846320"/>
                <a:ext cx="6096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4038600" y="4340423"/>
              <a:ext cx="10118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Times New Roman" pitchFamily="18" charset="0"/>
                </a:rPr>
                <a:t>p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itchFamily="18" charset="0"/>
                </a:rPr>
                <a:t>K</a:t>
              </a:r>
              <a:r>
                <a:rPr lang="en-US" sz="1400" baseline="-25000" dirty="0" smtClean="0">
                  <a:solidFill>
                    <a:prstClr val="black"/>
                  </a:solidFill>
                  <a:latin typeface="Times New Roman" pitchFamily="18" charset="0"/>
                </a:rPr>
                <a:t>a1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itchFamily="18" charset="0"/>
                </a:rPr>
                <a:t> = 1.85</a:t>
              </a:r>
              <a:endParaRPr lang="en-US" sz="14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45985" y="3045023"/>
              <a:ext cx="10118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Times New Roman" pitchFamily="18" charset="0"/>
                </a:rPr>
                <a:t>p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itchFamily="18" charset="0"/>
                </a:rPr>
                <a:t>K</a:t>
              </a:r>
              <a:r>
                <a:rPr lang="en-US" sz="1400" baseline="-25000" dirty="0" smtClean="0">
                  <a:solidFill>
                    <a:prstClr val="black"/>
                  </a:solidFill>
                  <a:latin typeface="Times New Roman" pitchFamily="18" charset="0"/>
                </a:rPr>
                <a:t>a2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itchFamily="18" charset="0"/>
                </a:rPr>
                <a:t> = 7.19</a:t>
              </a:r>
              <a:endParaRPr lang="en-US" sz="14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36" name="Rectangle 1"/>
          <p:cNvSpPr txBox="1">
            <a:spLocks noChangeArrowheads="1"/>
          </p:cNvSpPr>
          <p:nvPr/>
        </p:nvSpPr>
        <p:spPr>
          <a:xfrm>
            <a:off x="4145280" y="843280"/>
            <a:ext cx="4114800" cy="470898"/>
          </a:xfrm>
          <a:prstGeom prst="rect">
            <a:avLst/>
          </a:prstGeom>
        </p:spPr>
        <p:txBody>
          <a:bodyPr vert="horz" wrap="square" lIns="54864" tIns="91440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B050"/>
              </a:buClr>
              <a:buSzPct val="100000"/>
              <a:defRPr/>
            </a:pPr>
            <a:r>
              <a:rPr lang="en-US" altLang="en-US" sz="2400" dirty="0" smtClean="0">
                <a:solidFill>
                  <a:srgbClr val="C00000"/>
                </a:solidFill>
              </a:rPr>
              <a:t>Titration of H</a:t>
            </a:r>
            <a:r>
              <a:rPr lang="en-US" altLang="en-US" sz="2400" baseline="-25000" dirty="0" smtClean="0">
                <a:solidFill>
                  <a:srgbClr val="C00000"/>
                </a:solidFill>
              </a:rPr>
              <a:t>2</a:t>
            </a:r>
            <a:r>
              <a:rPr lang="en-US" altLang="en-US" sz="2400" dirty="0" smtClean="0">
                <a:solidFill>
                  <a:srgbClr val="C00000"/>
                </a:solidFill>
              </a:rPr>
              <a:t>SO</a:t>
            </a:r>
            <a:r>
              <a:rPr lang="en-US" altLang="en-US" sz="2400" baseline="-25000" dirty="0" smtClean="0">
                <a:solidFill>
                  <a:srgbClr val="C00000"/>
                </a:solidFill>
              </a:rPr>
              <a:t>3</a:t>
            </a:r>
            <a:r>
              <a:rPr lang="en-US" altLang="en-US" sz="2400" dirty="0" smtClean="0">
                <a:solidFill>
                  <a:srgbClr val="C00000"/>
                </a:solidFill>
              </a:rPr>
              <a:t> with NaOH</a:t>
            </a:r>
          </a:p>
        </p:txBody>
      </p:sp>
      <p:sp>
        <p:nvSpPr>
          <p:cNvPr id="37" name="Rectangle 17"/>
          <p:cNvSpPr>
            <a:spLocks noGrp="1" noChangeArrowheads="1"/>
          </p:cNvSpPr>
          <p:nvPr>
            <p:ph idx="1"/>
          </p:nvPr>
        </p:nvSpPr>
        <p:spPr>
          <a:xfrm>
            <a:off x="121920" y="1488440"/>
            <a:ext cx="3048000" cy="4585871"/>
          </a:xfrm>
        </p:spPr>
        <p:txBody>
          <a:bodyPr wrap="square">
            <a:spAutoFit/>
          </a:bodyPr>
          <a:lstStyle/>
          <a:p>
            <a:pPr marL="225425" lvl="1" indent="-225425">
              <a:lnSpc>
                <a:spcPct val="90000"/>
              </a:lnSpc>
              <a:spcBef>
                <a:spcPts val="24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 smtClean="0"/>
              <a:t>There are two buffer regions and two equivalence points corresponding to each </a:t>
            </a:r>
            <a:r>
              <a:rPr lang="en-US" altLang="en-US" sz="2000" dirty="0" err="1" smtClean="0"/>
              <a:t>deprotonation</a:t>
            </a:r>
            <a:r>
              <a:rPr lang="en-US" altLang="en-US" sz="2000" dirty="0" smtClean="0"/>
              <a:t> step.</a:t>
            </a:r>
          </a:p>
          <a:p>
            <a:pPr marL="225425" lvl="1" indent="-225425">
              <a:lnSpc>
                <a:spcPct val="90000"/>
              </a:lnSpc>
              <a:spcBef>
                <a:spcPts val="24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 smtClean="0"/>
              <a:t>Each of these steps involves a conjugate acid – conjugate base equilibrium.</a:t>
            </a:r>
          </a:p>
          <a:p>
            <a:pPr marL="225425" lvl="1" indent="-225425">
              <a:lnSpc>
                <a:spcPct val="90000"/>
              </a:lnSpc>
              <a:spcBef>
                <a:spcPts val="24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 smtClean="0"/>
              <a:t>The pH at the intermediate equivalence point depends on the p</a:t>
            </a:r>
            <a:r>
              <a:rPr lang="en-US" altLang="en-US" sz="2000" i="1" dirty="0" smtClean="0"/>
              <a:t>K</a:t>
            </a:r>
            <a:r>
              <a:rPr lang="en-US" altLang="en-US" sz="2000" baseline="-25000" dirty="0" smtClean="0"/>
              <a:t>a</a:t>
            </a:r>
            <a:r>
              <a:rPr lang="en-US" altLang="en-US" sz="2000" dirty="0" smtClean="0"/>
              <a:t> of the corresponding species.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4714240" y="1818640"/>
            <a:ext cx="19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409440" y="2072640"/>
            <a:ext cx="19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988560" y="1595120"/>
            <a:ext cx="42672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39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283" y="1261428"/>
            <a:ext cx="13620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traight Arrow Connector 45"/>
          <p:cNvCxnSpPr/>
          <p:nvPr/>
        </p:nvCxnSpPr>
        <p:spPr>
          <a:xfrm>
            <a:off x="6786880" y="1595120"/>
            <a:ext cx="42672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39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4722" y="1350645"/>
            <a:ext cx="11620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246222" y="2093595"/>
            <a:ext cx="19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2064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Chapter 16</a:t>
            </a:r>
            <a:endParaRPr lang="en-US" sz="4000" u="sng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6248400" cy="367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http://i40.tinypic.com/11k89a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143000"/>
            <a:ext cx="3230450" cy="3086101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 flipV="1">
            <a:off x="228599" y="2394407"/>
            <a:ext cx="2429759" cy="3393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http://www.cleaning-equipment.com/images/MERCURY_floor_Buff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4419599"/>
            <a:ext cx="1676400" cy="2186025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smtClean="0">
                <a:solidFill>
                  <a:prstClr val="black"/>
                </a:solidFill>
              </a:rPr>
              <a:t>Monitoring pH</a:t>
            </a:r>
            <a:endParaRPr lang="en-US" sz="4000" u="sng" dirty="0">
              <a:solidFill>
                <a:prstClr val="black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693" y="1929765"/>
            <a:ext cx="3576671" cy="240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360" y="1339850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 Meter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7680" y="4316730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&gt;$1,500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988560" y="1335385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 Indicator</a:t>
            </a:r>
            <a:endParaRPr lang="en-US" sz="2400" b="1" dirty="0"/>
          </a:p>
        </p:txBody>
      </p:sp>
      <p:pic>
        <p:nvPicPr>
          <p:cNvPr id="1131522" name="Picture 2" descr="http://www.bbc.co.uk/staticarchive/4fb17baa7ad39edb43a0e67ff6efe5399d77625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5975" y="1976120"/>
            <a:ext cx="1625397" cy="213868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638800" y="4114800"/>
            <a:ext cx="200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Strips = $0.05 </a:t>
            </a:r>
            <a:endParaRPr lang="en-US" sz="2400" dirty="0"/>
          </a:p>
        </p:txBody>
      </p:sp>
      <p:pic>
        <p:nvPicPr>
          <p:cNvPr id="1131524" name="Picture 4" descr="http://chemsitewebsite.weebly.com/uploads/2/8/9/0/28904515/2901807_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1551" y="4640660"/>
            <a:ext cx="3956934" cy="192269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212080" y="6471920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Solution = $0.01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84330" y="861392"/>
            <a:ext cx="8335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We want to know when we have reached the </a:t>
            </a:r>
            <a:r>
              <a:rPr lang="en-US" sz="2400" u="sng" dirty="0" smtClean="0">
                <a:solidFill>
                  <a:srgbClr val="FF0000"/>
                </a:solidFill>
              </a:rPr>
              <a:t>equivalence point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482445" y="1467225"/>
            <a:ext cx="6113463" cy="457200"/>
            <a:chOff x="672" y="3591"/>
            <a:chExt cx="3851" cy="288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072" y="3696"/>
              <a:ext cx="384" cy="96"/>
              <a:chOff x="3427" y="2256"/>
              <a:chExt cx="384" cy="96"/>
            </a:xfrm>
          </p:grpSpPr>
          <p:sp>
            <p:nvSpPr>
              <p:cNvPr id="14351" name="Line 9"/>
              <p:cNvSpPr>
                <a:spLocks noChangeShapeType="1"/>
              </p:cNvSpPr>
              <p:nvPr/>
            </p:nvSpPr>
            <p:spPr bwMode="auto">
              <a:xfrm>
                <a:off x="3427" y="2256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352" name="Line 10"/>
              <p:cNvSpPr>
                <a:spLocks noChangeShapeType="1"/>
              </p:cNvSpPr>
              <p:nvPr/>
            </p:nvSpPr>
            <p:spPr bwMode="auto">
              <a:xfrm flipH="1">
                <a:off x="3427" y="235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4350" name="Text Box 17"/>
            <p:cNvSpPr txBox="1">
              <a:spLocks noChangeArrowheads="1"/>
            </p:cNvSpPr>
            <p:nvPr/>
          </p:nvSpPr>
          <p:spPr bwMode="auto">
            <a:xfrm>
              <a:off x="672" y="3591"/>
              <a:ext cx="38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COOH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+ CH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COO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 smtClean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pH of a Solution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28799" y="992061"/>
            <a:ext cx="1080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0.2 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09225" y="967537"/>
            <a:ext cx="2130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K</a:t>
            </a:r>
            <a:r>
              <a:rPr lang="en-US" sz="2400" baseline="-25000" dirty="0" smtClean="0">
                <a:solidFill>
                  <a:srgbClr val="000000"/>
                </a:solidFill>
                <a:latin typeface="Arial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= 1.8 x 10</a:t>
            </a:r>
            <a:r>
              <a:rPr lang="en-US" sz="2400" baseline="30000" dirty="0" smtClean="0">
                <a:solidFill>
                  <a:srgbClr val="000000"/>
                </a:solidFill>
                <a:latin typeface="Arial" charset="0"/>
              </a:rPr>
              <a:t>-5</a:t>
            </a:r>
            <a:endParaRPr lang="en-US" baseline="30000" dirty="0"/>
          </a:p>
        </p:txBody>
      </p:sp>
      <p:graphicFrame>
        <p:nvGraphicFramePr>
          <p:cNvPr id="25" name="Group 4"/>
          <p:cNvGraphicFramePr>
            <a:graphicFrameLocks noGrp="1"/>
          </p:cNvGraphicFramePr>
          <p:nvPr/>
        </p:nvGraphicFramePr>
        <p:xfrm>
          <a:off x="228600" y="2188068"/>
          <a:ext cx="8763000" cy="1952626"/>
        </p:xfrm>
        <a:graphic>
          <a:graphicData uri="http://schemas.openxmlformats.org/drawingml/2006/table">
            <a:tbl>
              <a:tblPr/>
              <a:tblGrid>
                <a:gridCol w="2362200"/>
                <a:gridCol w="2255838"/>
                <a:gridCol w="487362"/>
                <a:gridCol w="2057400"/>
                <a:gridCol w="1600200"/>
              </a:tblGrid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AcOH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+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Ac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Equilibrium (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" name="Picture 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416668"/>
            <a:ext cx="4572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3396588" y="2707350"/>
            <a:ext cx="612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0.2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01804" y="2707352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en-US" sz="2400" baseline="300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65745" y="2714608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en-US" sz="2400" baseline="300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491473" y="3157294"/>
            <a:ext cx="441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01858" y="3164552"/>
            <a:ext cx="51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937915" y="3157294"/>
            <a:ext cx="51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20429" y="3629008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198886" y="362175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197259" y="3621750"/>
            <a:ext cx="1039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0.2 -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 x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4897" y="4285613"/>
            <a:ext cx="3474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[H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+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] = 1.9 x 10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-3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M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027036" y="4262836"/>
            <a:ext cx="5008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Calibri" pitchFamily="34" charset="0"/>
              </a:rPr>
              <a:t>pH = -log (1.9 x 10</a:t>
            </a:r>
            <a:r>
              <a:rPr lang="en-US" sz="2800" kern="0" baseline="30000" dirty="0" smtClean="0">
                <a:solidFill>
                  <a:srgbClr val="000000"/>
                </a:solidFill>
                <a:latin typeface="Calibri" pitchFamily="34" charset="0"/>
              </a:rPr>
              <a:t>-3</a:t>
            </a:r>
            <a:r>
              <a:rPr lang="en-US" sz="2800" kern="0" dirty="0" smtClean="0">
                <a:solidFill>
                  <a:srgbClr val="000000"/>
                </a:solidFill>
                <a:latin typeface="Calibri" pitchFamily="34" charset="0"/>
              </a:rPr>
              <a:t> ) = </a:t>
            </a:r>
            <a:r>
              <a:rPr lang="en-US" sz="2800" b="1" kern="0" dirty="0" smtClean="0">
                <a:solidFill>
                  <a:srgbClr val="000000"/>
                </a:solidFill>
                <a:latin typeface="Calibri" pitchFamily="34" charset="0"/>
              </a:rPr>
              <a:t>2.72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58651" y="5649689"/>
            <a:ext cx="8669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What happens to the pH if I add 0.30 M CH</a:t>
            </a:r>
            <a:r>
              <a:rPr lang="en-US" sz="2800" baseline="-25000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COONa?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2871318" y="6235184"/>
            <a:ext cx="3168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charset="0"/>
              </a:rPr>
              <a:t>Common Ion Effect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068C2-B74B-44DB-83B7-4E40E99BD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5" grpId="0"/>
      <p:bldP spid="46" grpId="0"/>
      <p:bldP spid="47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4589" y="1156575"/>
            <a:ext cx="8727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FF"/>
                </a:solidFill>
                <a:latin typeface="Arial" charset="0"/>
              </a:rPr>
              <a:t>Indicator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– substance that changes color with respect to [H</a:t>
            </a:r>
            <a:r>
              <a:rPr lang="en-US" sz="24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]  </a:t>
            </a:r>
            <a:endParaRPr lang="en-US" sz="2400" b="1" i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smtClean="0">
                <a:solidFill>
                  <a:prstClr val="black"/>
                </a:solidFill>
              </a:rPr>
              <a:t>pH Indicator</a:t>
            </a:r>
            <a:endParaRPr lang="en-US" sz="4000" u="sng" dirty="0">
              <a:solidFill>
                <a:prstClr val="black"/>
              </a:solidFill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511666" y="1779107"/>
            <a:ext cx="4125913" cy="457200"/>
            <a:chOff x="1458" y="1008"/>
            <a:chExt cx="2599" cy="288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458" y="1008"/>
              <a:ext cx="25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HIn 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3000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 + In</a:t>
              </a:r>
              <a:r>
                <a:rPr lang="en-US" sz="2800" baseline="3000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2216" y="11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H="1">
              <a:off x="2216" y="120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822014" y="3119301"/>
            <a:ext cx="1604963" cy="862013"/>
            <a:chOff x="1025" y="1200"/>
            <a:chExt cx="1011" cy="543"/>
          </a:xfrm>
        </p:grpSpPr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548" y="1334"/>
              <a:ext cx="4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 10</a:t>
              </a:r>
              <a:endParaRPr lang="en-US" sz="2400" i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025" y="1200"/>
              <a:ext cx="5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[HIn]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068" y="1455"/>
              <a:ext cx="4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[In</a:t>
              </a:r>
              <a:r>
                <a:rPr lang="en-US" sz="2800" baseline="3000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]</a:t>
              </a:r>
              <a:endParaRPr lang="en-US" sz="2400" i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056" y="1488"/>
              <a:ext cx="4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498414" y="3322501"/>
            <a:ext cx="4592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Color of 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acid (</a:t>
            </a:r>
            <a:r>
              <a:rPr lang="en-US" sz="2400" dirty="0" err="1" smtClean="0">
                <a:solidFill>
                  <a:srgbClr val="FF0000"/>
                </a:solidFill>
                <a:latin typeface="Arial" charset="0"/>
              </a:rPr>
              <a:t>HIn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)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predominates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822014" y="4009889"/>
            <a:ext cx="1604963" cy="862012"/>
            <a:chOff x="1025" y="1200"/>
            <a:chExt cx="1011" cy="543"/>
          </a:xfrm>
        </p:grpSpPr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1548" y="1334"/>
              <a:ext cx="4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 10</a:t>
              </a:r>
              <a:endParaRPr lang="en-US" sz="2400" i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1025" y="1200"/>
              <a:ext cx="5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[HIn]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1068" y="1455"/>
              <a:ext cx="4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[In</a:t>
              </a:r>
              <a:r>
                <a:rPr lang="en-US" sz="2800" baseline="3000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]</a:t>
              </a:r>
              <a:endParaRPr lang="en-US" sz="2400" i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1056" y="1488"/>
              <a:ext cx="4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2498414" y="4213089"/>
            <a:ext cx="5962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Color of conjugate </a:t>
            </a:r>
            <a:r>
              <a:rPr lang="en-US" sz="2400" dirty="0" smtClean="0">
                <a:solidFill>
                  <a:srgbClr val="7030A0"/>
                </a:solidFill>
                <a:latin typeface="Arial" charset="0"/>
              </a:rPr>
              <a:t>base (In</a:t>
            </a:r>
            <a:r>
              <a:rPr lang="en-US" sz="2800" baseline="30000" dirty="0" smtClean="0">
                <a:solidFill>
                  <a:srgbClr val="7030A0"/>
                </a:solidFill>
                <a:latin typeface="Arial" charset="0"/>
              </a:rPr>
              <a:t>-</a:t>
            </a:r>
            <a:r>
              <a:rPr lang="en-US" sz="2400" dirty="0" smtClean="0">
                <a:solidFill>
                  <a:srgbClr val="7030A0"/>
                </a:solidFill>
                <a:latin typeface="Arial" charset="0"/>
              </a:rPr>
              <a:t>)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predominates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4918" y="2234146"/>
            <a:ext cx="107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Color 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99996" y="2235225"/>
            <a:ext cx="107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Color 2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51746" y="5232158"/>
            <a:ext cx="6635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This corresponds to a change of ~2 pH units.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4589" y="1156575"/>
            <a:ext cx="8727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FF"/>
                </a:solidFill>
                <a:latin typeface="Arial" charset="0"/>
              </a:rPr>
              <a:t>Indicator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– substance that changes color with respect to [H</a:t>
            </a:r>
            <a:r>
              <a:rPr lang="en-US" sz="24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]  </a:t>
            </a:r>
            <a:endParaRPr lang="en-US" sz="2400" b="1" i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tabLst>
                <a:tab pos="2173288" algn="l"/>
              </a:tabLst>
              <a:defRPr/>
            </a:pPr>
            <a:r>
              <a:rPr lang="en-US" sz="4000" u="sng" dirty="0" smtClean="0">
                <a:solidFill>
                  <a:prstClr val="black"/>
                </a:solidFill>
              </a:rPr>
              <a:t>pH Indicator</a:t>
            </a:r>
            <a:endParaRPr lang="en-US" sz="4000" u="sng" dirty="0">
              <a:solidFill>
                <a:prstClr val="black"/>
              </a:solidFill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511666" y="1779107"/>
            <a:ext cx="4125913" cy="457200"/>
            <a:chOff x="1458" y="1008"/>
            <a:chExt cx="2599" cy="288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458" y="1008"/>
              <a:ext cx="25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HIn 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3000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 + In</a:t>
              </a:r>
              <a:r>
                <a:rPr lang="en-US" sz="2800" baseline="3000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2216" y="11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H="1">
              <a:off x="2216" y="120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24918" y="2234146"/>
            <a:ext cx="107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Color 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99996" y="2235225"/>
            <a:ext cx="107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Color 2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1202178" name="Picture 2" descr="http://images2.persianblog.ir/131330_o6o9EC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2847" y="2835967"/>
            <a:ext cx="2975114" cy="19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2180" name="Picture 4" descr="http://antoine.frostburg.edu/chem/senese/101/acidbase/images/methylorangeacidi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773" y="5114719"/>
            <a:ext cx="2828925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2182" name="Picture 6" descr="http://antoine.frostburg.edu/chem/senese/101/acidbase/images/methylorangebasic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4956" y="5097740"/>
            <a:ext cx="28289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152870" y="5790994"/>
            <a:ext cx="830505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245079" y="5327376"/>
            <a:ext cx="65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-H</a:t>
            </a:r>
            <a:r>
              <a:rPr lang="en-US" sz="2400" baseline="30000" dirty="0" smtClean="0"/>
              <a:t>+</a:t>
            </a:r>
            <a:endParaRPr lang="en-US" sz="2400" baseline="30000" dirty="0"/>
          </a:p>
        </p:txBody>
      </p:sp>
      <p:sp>
        <p:nvSpPr>
          <p:cNvPr id="29" name="Rounded Rectangle 28"/>
          <p:cNvSpPr/>
          <p:nvPr/>
        </p:nvSpPr>
        <p:spPr>
          <a:xfrm>
            <a:off x="685941" y="3297586"/>
            <a:ext cx="1935376" cy="1086676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acid (H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the equilibrium shifts left.</a:t>
            </a:r>
            <a:endParaRPr lang="en-US" sz="2000" kern="0" baseline="-25000" dirty="0" smtClea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499912" y="3297586"/>
            <a:ext cx="1935376" cy="1086676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Remove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equilibrium shifts right.</a:t>
            </a:r>
            <a:endParaRPr lang="en-US" sz="2000" kern="0" baseline="-25000" dirty="0" smtClea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3728" y="6342896"/>
            <a:ext cx="7595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It changes from red (at pH 3.1) to orange-yellow (at pH 4.4): 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96412" y="5733012"/>
            <a:ext cx="65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+H</a:t>
            </a:r>
            <a:r>
              <a:rPr lang="en-US" sz="2400" baseline="30000" dirty="0" smtClean="0"/>
              <a:t>+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xmlns="" val="181444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 animBg="1"/>
      <p:bldP spid="26" grpId="0"/>
      <p:bldP spid="3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6E7DB-F88F-43E2-A5CD-1C95F2E6925C}" type="slidenum">
              <a:rPr lang="en-US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270" name="Picture 6" descr="cha56011_042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1" y="1133383"/>
            <a:ext cx="27908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343278" y="1209583"/>
            <a:ext cx="24288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000000"/>
                </a:solidFill>
                <a:latin typeface="Arial" charset="0"/>
              </a:rPr>
              <a:t>Slowly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add base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to unknown acid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UNTIL</a:t>
            </a:r>
          </a:p>
        </p:txBody>
      </p:sp>
      <p:pic>
        <p:nvPicPr>
          <p:cNvPr id="11272" name="Picture 8" descr="cha56011_042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113" y="828583"/>
            <a:ext cx="17907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390528" y="2443071"/>
            <a:ext cx="23423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the indicator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changes to </a:t>
            </a:r>
            <a:r>
              <a:rPr lang="en-US" sz="2400" dirty="0" smtClean="0">
                <a:solidFill>
                  <a:srgbClr val="FF00FF"/>
                </a:solidFill>
                <a:latin typeface="Arial" charset="0"/>
              </a:rPr>
              <a:t>pink</a:t>
            </a: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tabLst>
                <a:tab pos="2173288" algn="l"/>
              </a:tabLst>
              <a:defRPr/>
            </a:pPr>
            <a:r>
              <a:rPr lang="en-US" sz="4000" u="sng" dirty="0" smtClean="0">
                <a:solidFill>
                  <a:prstClr val="black"/>
                </a:solidFill>
              </a:rPr>
              <a:t>pH Indicator</a:t>
            </a:r>
            <a:endParaRPr lang="en-US" sz="4000" u="sng" dirty="0">
              <a:solidFill>
                <a:prstClr val="black"/>
              </a:solidFill>
            </a:endParaRPr>
          </a:p>
        </p:txBody>
      </p:sp>
      <p:pic>
        <p:nvPicPr>
          <p:cNvPr id="1203202" name="Picture 2" descr="https://researchthetopic.wikispaces.com/file/view/SD_phenolphthalein.JPG/258593550/327x299/SD_phenolphthale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5355" y="4068417"/>
            <a:ext cx="2278083" cy="208301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3204" name="Picture 4" descr="http://sites.jmu.edu/chemdemo/files/2011/06/phenolphthalein-figur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627" y="4240696"/>
            <a:ext cx="6112043" cy="238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6805" y="3724106"/>
            <a:ext cx="3949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phenolphthalein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373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6E7DB-F88F-43E2-A5CD-1C95F2E6925C}" type="slidenum">
              <a:rPr lang="en-US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tabLst>
                <a:tab pos="2173288" algn="l"/>
              </a:tabLst>
              <a:defRPr/>
            </a:pPr>
            <a:r>
              <a:rPr lang="en-US" sz="4000" u="sng" dirty="0">
                <a:solidFill>
                  <a:prstClr val="black"/>
                </a:solidFill>
              </a:rPr>
              <a:t>phenolphthalein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800" y="1024055"/>
            <a:ext cx="6813825" cy="5512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528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274" name="Picture 2" descr="http://ishigirl.tripod.com/pchem/graphics/blue_indica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802" y="4089675"/>
            <a:ext cx="63627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tabLst>
                <a:tab pos="2173288" algn="l"/>
              </a:tabLst>
              <a:defRPr/>
            </a:pPr>
            <a:r>
              <a:rPr lang="en-US" sz="4000" u="sng" dirty="0" err="1" smtClean="0">
                <a:solidFill>
                  <a:prstClr val="black"/>
                </a:solidFill>
              </a:rPr>
              <a:t>Bromothymol</a:t>
            </a:r>
            <a:r>
              <a:rPr lang="en-US" sz="4000" u="sng" dirty="0" smtClean="0">
                <a:solidFill>
                  <a:prstClr val="black"/>
                </a:solidFill>
              </a:rPr>
              <a:t> Blue</a:t>
            </a:r>
            <a:endParaRPr lang="en-US" sz="4000" u="sng" dirty="0">
              <a:solidFill>
                <a:prstClr val="black"/>
              </a:solidFill>
            </a:endParaRPr>
          </a:p>
        </p:txBody>
      </p:sp>
      <p:pic>
        <p:nvPicPr>
          <p:cNvPr id="4" name="Picture 3" descr="indicator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1451" y="1143323"/>
            <a:ext cx="3724897" cy="25344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0200" y="2623930"/>
            <a:ext cx="864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 5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602896" y="2623930"/>
            <a:ext cx="864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 8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01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4589" y="1156575"/>
            <a:ext cx="8727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FF"/>
                </a:solidFill>
                <a:latin typeface="Arial" charset="0"/>
              </a:rPr>
              <a:t>Indicator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– substance that changes color with respect to [H</a:t>
            </a:r>
            <a:r>
              <a:rPr lang="en-US" sz="24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]  </a:t>
            </a:r>
            <a:endParaRPr lang="en-US" sz="2400" b="1" i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smtClean="0">
                <a:solidFill>
                  <a:prstClr val="black"/>
                </a:solidFill>
              </a:rPr>
              <a:t>pH Indicator</a:t>
            </a:r>
            <a:endParaRPr lang="en-US" sz="4000" u="sng" dirty="0">
              <a:solidFill>
                <a:prstClr val="black"/>
              </a:solidFill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511666" y="1779107"/>
            <a:ext cx="4125913" cy="457200"/>
            <a:chOff x="1458" y="1008"/>
            <a:chExt cx="2599" cy="288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458" y="1008"/>
              <a:ext cx="25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HIn 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3000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 + In</a:t>
              </a:r>
              <a:r>
                <a:rPr lang="en-US" sz="2800" baseline="3000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2216" y="11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H="1">
              <a:off x="2216" y="120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822014" y="2867513"/>
            <a:ext cx="1604963" cy="862013"/>
            <a:chOff x="1025" y="1200"/>
            <a:chExt cx="1011" cy="543"/>
          </a:xfrm>
        </p:grpSpPr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548" y="1334"/>
              <a:ext cx="4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 10</a:t>
              </a:r>
              <a:endParaRPr lang="en-US" sz="2400" i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025" y="1200"/>
              <a:ext cx="5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[HIn]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068" y="1455"/>
              <a:ext cx="4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[In</a:t>
              </a:r>
              <a:r>
                <a:rPr lang="en-US" sz="2800" baseline="3000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]</a:t>
              </a:r>
              <a:endParaRPr lang="en-US" sz="2400" i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056" y="1488"/>
              <a:ext cx="4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498414" y="3070713"/>
            <a:ext cx="4592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Color of 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acid (</a:t>
            </a:r>
            <a:r>
              <a:rPr lang="en-US" sz="2400" dirty="0" err="1" smtClean="0">
                <a:solidFill>
                  <a:srgbClr val="FF0000"/>
                </a:solidFill>
                <a:latin typeface="Arial" charset="0"/>
              </a:rPr>
              <a:t>HIn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)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predominates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822014" y="3758101"/>
            <a:ext cx="1604963" cy="862012"/>
            <a:chOff x="1025" y="1200"/>
            <a:chExt cx="1011" cy="543"/>
          </a:xfrm>
        </p:grpSpPr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1548" y="1334"/>
              <a:ext cx="4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 10</a:t>
              </a:r>
              <a:endParaRPr lang="en-US" sz="2400" i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1025" y="1200"/>
              <a:ext cx="5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[HIn]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1068" y="1455"/>
              <a:ext cx="4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[In</a:t>
              </a:r>
              <a:r>
                <a:rPr lang="en-US" sz="2800" baseline="3000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]</a:t>
              </a:r>
              <a:endParaRPr lang="en-US" sz="2400" i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1056" y="1488"/>
              <a:ext cx="4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2498414" y="3961301"/>
            <a:ext cx="5962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Color of conjugate </a:t>
            </a:r>
            <a:r>
              <a:rPr lang="en-US" sz="2400" dirty="0" smtClean="0">
                <a:solidFill>
                  <a:srgbClr val="7030A0"/>
                </a:solidFill>
                <a:latin typeface="Arial" charset="0"/>
              </a:rPr>
              <a:t>base (In</a:t>
            </a:r>
            <a:r>
              <a:rPr lang="en-US" sz="2800" baseline="30000" dirty="0" smtClean="0">
                <a:solidFill>
                  <a:srgbClr val="7030A0"/>
                </a:solidFill>
                <a:latin typeface="Arial" charset="0"/>
              </a:rPr>
              <a:t>-</a:t>
            </a:r>
            <a:r>
              <a:rPr lang="en-US" sz="2400" dirty="0" smtClean="0">
                <a:solidFill>
                  <a:srgbClr val="7030A0"/>
                </a:solidFill>
                <a:latin typeface="Arial" charset="0"/>
              </a:rPr>
              <a:t>)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predominates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4918" y="2234146"/>
            <a:ext cx="107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Color 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99996" y="2235225"/>
            <a:ext cx="107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Color 2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51746" y="4781590"/>
            <a:ext cx="6635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This corresponds to a change of ~2 pH units.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9862" y="5587530"/>
            <a:ext cx="84545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The key to a useful indicator for acid-base titrations is having the color change near the equivalence point.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68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4561" y="3801717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467" y="742123"/>
            <a:ext cx="5441398" cy="343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10"/>
          <p:cNvSpPr txBox="1">
            <a:spLocks noChangeArrowheads="1"/>
          </p:cNvSpPr>
          <p:nvPr/>
        </p:nvSpPr>
        <p:spPr bwMode="auto">
          <a:xfrm>
            <a:off x="1082882" y="177747"/>
            <a:ext cx="6946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Some indicators transition through several colors.</a:t>
            </a:r>
          </a:p>
        </p:txBody>
      </p:sp>
      <p:pic>
        <p:nvPicPr>
          <p:cNvPr id="1204226" name="Picture 2" descr="http://www.bbc.co.uk/staticarchive/b1e07a5311e26c184387919231883edd308d48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866" y="4675656"/>
            <a:ext cx="3222448" cy="181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9501" y="2045741"/>
            <a:ext cx="2822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Usually composed of many color changing molecules.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AD9E6-AD42-4150-A1FB-91879393452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72638" y="3656196"/>
            <a:ext cx="2667000" cy="457200"/>
            <a:chOff x="2160" y="3769"/>
            <a:chExt cx="1680" cy="288"/>
          </a:xfrm>
        </p:grpSpPr>
        <p:sp>
          <p:nvSpPr>
            <p:cNvPr id="61446" name="Text Box 3"/>
            <p:cNvSpPr txBox="1">
              <a:spLocks noChangeArrowheads="1"/>
            </p:cNvSpPr>
            <p:nvPr/>
          </p:nvSpPr>
          <p:spPr bwMode="auto">
            <a:xfrm>
              <a:off x="2822" y="3769"/>
              <a:ext cx="3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Arial" charset="0"/>
                </a:rPr>
                <a:t>pH</a:t>
              </a:r>
            </a:p>
          </p:txBody>
        </p:sp>
        <p:sp>
          <p:nvSpPr>
            <p:cNvPr id="61447" name="Line 4"/>
            <p:cNvSpPr>
              <a:spLocks noChangeShapeType="1"/>
            </p:cNvSpPr>
            <p:nvPr/>
          </p:nvSpPr>
          <p:spPr bwMode="auto">
            <a:xfrm>
              <a:off x="2160" y="3913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448" name="Line 5"/>
            <p:cNvSpPr>
              <a:spLocks noChangeShapeType="1"/>
            </p:cNvSpPr>
            <p:nvPr/>
          </p:nvSpPr>
          <p:spPr bwMode="auto">
            <a:xfrm>
              <a:off x="3264" y="3913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5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713" y="1544500"/>
            <a:ext cx="6629400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7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575" y="5427010"/>
            <a:ext cx="8577263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72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3386" y="9182"/>
            <a:ext cx="5864225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AD9E6-AD42-4150-A1FB-91879393452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CD3DB0-0FF3-4218-A62F-AC9238DB178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3491" name="Text Placeholder 2"/>
          <p:cNvSpPr>
            <a:spLocks/>
          </p:cNvSpPr>
          <p:nvPr/>
        </p:nvSpPr>
        <p:spPr bwMode="auto">
          <a:xfrm>
            <a:off x="152400" y="762000"/>
            <a:ext cx="8807450" cy="9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Which indicator or indicators would you use for the acid-base titrations here: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3492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16.7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4" y="1904373"/>
            <a:ext cx="3877770" cy="286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4416" y="1899001"/>
            <a:ext cx="5119584" cy="278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01761" y="5049223"/>
            <a:ext cx="75736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Near the equivalence point, the pH of the solution changes abruptly from 4 to 10. Therefore, all the indicators except </a:t>
            </a:r>
            <a:r>
              <a:rPr lang="en-US" sz="2000" dirty="0" err="1">
                <a:solidFill>
                  <a:srgbClr val="FF0000"/>
                </a:solidFill>
              </a:rPr>
              <a:t>thymol</a:t>
            </a:r>
            <a:r>
              <a:rPr lang="en-US" sz="2000" dirty="0">
                <a:solidFill>
                  <a:srgbClr val="FF0000"/>
                </a:solidFill>
              </a:rPr>
              <a:t> blue, </a:t>
            </a:r>
            <a:r>
              <a:rPr lang="en-US" sz="2000" dirty="0" err="1">
                <a:solidFill>
                  <a:srgbClr val="FF0000"/>
                </a:solidFill>
              </a:rPr>
              <a:t>bromophenol</a:t>
            </a:r>
            <a:r>
              <a:rPr lang="en-US" sz="2000" dirty="0">
                <a:solidFill>
                  <a:srgbClr val="FF0000"/>
                </a:solidFill>
              </a:rPr>
              <a:t> blue, and methyl orange are suitable for use in the titration.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Placeholder 2"/>
          <p:cNvSpPr>
            <a:spLocks/>
          </p:cNvSpPr>
          <p:nvPr/>
        </p:nvSpPr>
        <p:spPr bwMode="auto">
          <a:xfrm>
            <a:off x="152400" y="762000"/>
            <a:ext cx="8807450" cy="9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Which indicator or indicators would you use for the acid-base titrations here: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3492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16.7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1734" y="1590262"/>
            <a:ext cx="5528781" cy="406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62005" y="5844343"/>
            <a:ext cx="7573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All </a:t>
            </a:r>
            <a:r>
              <a:rPr lang="en-US" sz="2000" dirty="0">
                <a:solidFill>
                  <a:srgbClr val="FF0000"/>
                </a:solidFill>
              </a:rPr>
              <a:t>the indicators except </a:t>
            </a:r>
            <a:r>
              <a:rPr lang="en-US" sz="2000" dirty="0" err="1">
                <a:solidFill>
                  <a:srgbClr val="FF0000"/>
                </a:solidFill>
              </a:rPr>
              <a:t>thymol</a:t>
            </a:r>
            <a:r>
              <a:rPr lang="en-US" sz="2000" dirty="0">
                <a:solidFill>
                  <a:srgbClr val="FF0000"/>
                </a:solidFill>
              </a:rPr>
              <a:t> blue, </a:t>
            </a:r>
            <a:r>
              <a:rPr lang="en-US" sz="2000" dirty="0" err="1">
                <a:solidFill>
                  <a:srgbClr val="FF0000"/>
                </a:solidFill>
              </a:rPr>
              <a:t>bromophenol</a:t>
            </a:r>
            <a:r>
              <a:rPr lang="en-US" sz="2000" dirty="0">
                <a:solidFill>
                  <a:srgbClr val="FF0000"/>
                </a:solidFill>
              </a:rPr>
              <a:t> blue, and methyl orange are suitable for use in the titration.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27BE07-A17A-4459-8BE7-435C9BFA35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18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52400" y="1065826"/>
            <a:ext cx="8839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2400" b="1" i="1" dirty="0" smtClean="0">
                <a:solidFill>
                  <a:srgbClr val="000000"/>
                </a:solidFill>
                <a:latin typeface="Arial" charset="0"/>
              </a:rPr>
              <a:t>common ion effect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is the shift in equilibrium caused by the addition of a compound having an ion in common with the dissolved substance.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66973" y="5013657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The presence of a common ion 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suppresses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the ionization of a weak acid or a weak base. It will influence the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pH.</a:t>
            </a: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96206" y="4350974"/>
            <a:ext cx="6348413" cy="461963"/>
            <a:chOff x="1488" y="3168"/>
            <a:chExt cx="3999" cy="291"/>
          </a:xfrm>
        </p:grpSpPr>
        <p:sp>
          <p:nvSpPr>
            <p:cNvPr id="14353" name="Text Box 8"/>
            <p:cNvSpPr txBox="1">
              <a:spLocks noChangeArrowheads="1"/>
            </p:cNvSpPr>
            <p:nvPr/>
          </p:nvSpPr>
          <p:spPr bwMode="auto">
            <a:xfrm>
              <a:off x="1488" y="3168"/>
              <a:ext cx="399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COONa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         Na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+ CH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COO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14354" name="Line 13"/>
            <p:cNvSpPr>
              <a:spLocks noChangeShapeType="1"/>
            </p:cNvSpPr>
            <p:nvPr/>
          </p:nvSpPr>
          <p:spPr bwMode="auto">
            <a:xfrm>
              <a:off x="2896" y="331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482445" y="2965338"/>
            <a:ext cx="6113463" cy="457200"/>
            <a:chOff x="672" y="3591"/>
            <a:chExt cx="3851" cy="288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072" y="3696"/>
              <a:ext cx="384" cy="96"/>
              <a:chOff x="3427" y="2256"/>
              <a:chExt cx="384" cy="96"/>
            </a:xfrm>
          </p:grpSpPr>
          <p:sp>
            <p:nvSpPr>
              <p:cNvPr id="14351" name="Line 9"/>
              <p:cNvSpPr>
                <a:spLocks noChangeShapeType="1"/>
              </p:cNvSpPr>
              <p:nvPr/>
            </p:nvSpPr>
            <p:spPr bwMode="auto">
              <a:xfrm>
                <a:off x="3427" y="2256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352" name="Line 10"/>
              <p:cNvSpPr>
                <a:spLocks noChangeShapeType="1"/>
              </p:cNvSpPr>
              <p:nvPr/>
            </p:nvSpPr>
            <p:spPr bwMode="auto">
              <a:xfrm flipH="1">
                <a:off x="3427" y="235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4350" name="Text Box 17"/>
            <p:cNvSpPr txBox="1">
              <a:spLocks noChangeArrowheads="1"/>
            </p:cNvSpPr>
            <p:nvPr/>
          </p:nvSpPr>
          <p:spPr bwMode="auto">
            <a:xfrm>
              <a:off x="672" y="3591"/>
              <a:ext cx="38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COOH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+ CH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COO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Common Ion Effect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834731" y="1891273"/>
            <a:ext cx="3026229" cy="525356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Specific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case 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Calibri"/>
              </a:rPr>
              <a:t>of LCP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1507" y="3571878"/>
            <a:ext cx="687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Then we add some 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COONa (a strong electrolyte). 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5643419" y="4307030"/>
            <a:ext cx="2031997" cy="5680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7620000" y="4094597"/>
            <a:ext cx="129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common ion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330205" y="2599278"/>
            <a:ext cx="0" cy="319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25850" y="2882944"/>
            <a:ext cx="213360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715976" y="6106889"/>
            <a:ext cx="5488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What is the pH if I add 0.30 M 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COONa?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068C2-B74B-44DB-83B7-4E40E99BD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3" grpId="0" animBg="1"/>
      <p:bldP spid="26" grpId="0"/>
      <p:bldP spid="27" grpId="0" animBg="1"/>
      <p:bldP spid="28" grpId="0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CD3DB0-0FF3-4218-A62F-AC9238DB178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3491" name="Text Placeholder 2"/>
          <p:cNvSpPr>
            <a:spLocks/>
          </p:cNvSpPr>
          <p:nvPr/>
        </p:nvSpPr>
        <p:spPr bwMode="auto">
          <a:xfrm>
            <a:off x="152400" y="762000"/>
            <a:ext cx="8807450" cy="9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Which indicator or indicators would you use for the acid-base titrations here: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3492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16.7</a:t>
            </a:r>
          </a:p>
        </p:txBody>
      </p:sp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4416" y="1899001"/>
            <a:ext cx="5119584" cy="278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6965" y="5049223"/>
            <a:ext cx="8158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Here the steep portion covers the pH range between 7 and 10; therefore, the suitable indicators are cresol red and </a:t>
            </a:r>
            <a:r>
              <a:rPr lang="en-US" sz="2000" dirty="0" smtClean="0">
                <a:solidFill>
                  <a:srgbClr val="FF0000"/>
                </a:solidFill>
              </a:rPr>
              <a:t>phenolphthalein.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96" y="1971847"/>
            <a:ext cx="3793649" cy="272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7942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CD3DB0-0FF3-4218-A62F-AC9238DB178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61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3491" name="Text Placeholder 2"/>
          <p:cNvSpPr>
            <a:spLocks/>
          </p:cNvSpPr>
          <p:nvPr/>
        </p:nvSpPr>
        <p:spPr bwMode="auto">
          <a:xfrm>
            <a:off x="152400" y="762000"/>
            <a:ext cx="8807450" cy="9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Which indicator or indicators would you use for the acid-base titrations here: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3492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16.7</a:t>
            </a:r>
          </a:p>
        </p:txBody>
      </p:sp>
      <p:sp>
        <p:nvSpPr>
          <p:cNvPr id="3" name="Rectangle 2"/>
          <p:cNvSpPr/>
          <p:nvPr/>
        </p:nvSpPr>
        <p:spPr>
          <a:xfrm>
            <a:off x="192169" y="5858430"/>
            <a:ext cx="873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Phenolphthalein can be used for this titration, but methyl red will not work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9" name="Picture 8" descr="titration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7036" y="1484246"/>
            <a:ext cx="4278177" cy="41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97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CD3DB0-0FF3-4218-A62F-AC9238DB178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3491" name="Text Placeholder 2"/>
          <p:cNvSpPr>
            <a:spLocks/>
          </p:cNvSpPr>
          <p:nvPr/>
        </p:nvSpPr>
        <p:spPr bwMode="auto">
          <a:xfrm>
            <a:off x="152400" y="762000"/>
            <a:ext cx="8807450" cy="9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Which indicator or indicators would you use for the acid-base titrations here: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3492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16.7</a:t>
            </a:r>
          </a:p>
        </p:txBody>
      </p:sp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4416" y="1899001"/>
            <a:ext cx="5119584" cy="278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6965" y="5049223"/>
            <a:ext cx="81580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Here the steep portion covers the pH range between </a:t>
            </a:r>
            <a:r>
              <a:rPr lang="en-US" sz="2000" dirty="0" smtClean="0">
                <a:solidFill>
                  <a:srgbClr val="FF0000"/>
                </a:solidFill>
              </a:rPr>
              <a:t>3 </a:t>
            </a:r>
            <a:r>
              <a:rPr lang="en-US" sz="2000" dirty="0">
                <a:solidFill>
                  <a:srgbClr val="FF0000"/>
                </a:solidFill>
              </a:rPr>
              <a:t>and </a:t>
            </a:r>
            <a:r>
              <a:rPr lang="en-US" sz="2000" dirty="0" smtClean="0">
                <a:solidFill>
                  <a:srgbClr val="FF0000"/>
                </a:solidFill>
              </a:rPr>
              <a:t>7; </a:t>
            </a:r>
            <a:r>
              <a:rPr lang="en-US" sz="2000" dirty="0">
                <a:solidFill>
                  <a:srgbClr val="FF0000"/>
                </a:solidFill>
              </a:rPr>
              <a:t>therefore, the suitable indicators are </a:t>
            </a:r>
            <a:r>
              <a:rPr lang="en-US" sz="2000" dirty="0" smtClean="0">
                <a:solidFill>
                  <a:srgbClr val="FF0000"/>
                </a:solidFill>
              </a:rPr>
              <a:t>methyl orange, methyl red and </a:t>
            </a:r>
            <a:r>
              <a:rPr lang="en-US" sz="2000" dirty="0" err="1" smtClean="0">
                <a:solidFill>
                  <a:srgbClr val="FF0000"/>
                </a:solidFill>
              </a:rPr>
              <a:t>chlorophenol</a:t>
            </a:r>
            <a:r>
              <a:rPr lang="en-US" sz="2000" dirty="0" smtClean="0">
                <a:solidFill>
                  <a:srgbClr val="FF0000"/>
                </a:solidFill>
              </a:rPr>
              <a:t> blue.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1899001"/>
            <a:ext cx="3659981" cy="268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3997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CD3DB0-0FF3-4218-A62F-AC9238DB178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3491" name="Text Placeholder 2"/>
          <p:cNvSpPr>
            <a:spLocks/>
          </p:cNvSpPr>
          <p:nvPr/>
        </p:nvSpPr>
        <p:spPr bwMode="auto">
          <a:xfrm>
            <a:off x="152400" y="762000"/>
            <a:ext cx="8807450" cy="9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Which indicator or indicators would you use for the acid-base titrations here: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63492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16.7</a:t>
            </a:r>
          </a:p>
        </p:txBody>
      </p:sp>
      <p:pic>
        <p:nvPicPr>
          <p:cNvPr id="8" name="Picture 7" descr="titration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1009" y="1486652"/>
            <a:ext cx="3996991" cy="39165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6965" y="5539547"/>
            <a:ext cx="8158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Here the steep portion covers the pH range between </a:t>
            </a:r>
            <a:r>
              <a:rPr lang="en-US" sz="2000" dirty="0" smtClean="0">
                <a:solidFill>
                  <a:srgbClr val="FF0000"/>
                </a:solidFill>
              </a:rPr>
              <a:t>3 </a:t>
            </a:r>
            <a:r>
              <a:rPr lang="en-US" sz="2000" dirty="0">
                <a:solidFill>
                  <a:srgbClr val="FF0000"/>
                </a:solidFill>
              </a:rPr>
              <a:t>and </a:t>
            </a:r>
            <a:r>
              <a:rPr lang="en-US" sz="2000" dirty="0" smtClean="0">
                <a:solidFill>
                  <a:srgbClr val="FF0000"/>
                </a:solidFill>
              </a:rPr>
              <a:t>7; methyl red is more appropriate than phenolphthalein.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2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154" name="Picture 2" descr="http://upload.wikimedia.org/wikipedia/commons/0/05/Acid-base-indicato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3313" y="185530"/>
            <a:ext cx="1503500" cy="667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1156" name="Picture 4" descr="http://www.techknow.org.uk/wiki/images/3/3f/PH_indicator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322" y="185530"/>
            <a:ext cx="3912842" cy="348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1158" name="Picture 6" descr="http://isite.lps.org/sputnam/LHS_IB/IBChemistry/UNIT10AcidBase/Indicators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0059" y="3898852"/>
            <a:ext cx="3585368" cy="268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2064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Chapter 16</a:t>
            </a:r>
            <a:endParaRPr lang="en-US" sz="4000" u="sng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6248400" cy="367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www.cleaning-equipment.com/images/MERCURY_floor_Buff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419599"/>
            <a:ext cx="1676400" cy="2186025"/>
          </a:xfrm>
          <a:prstGeom prst="rect">
            <a:avLst/>
          </a:prstGeom>
          <a:noFill/>
        </p:spPr>
      </p:pic>
      <p:pic>
        <p:nvPicPr>
          <p:cNvPr id="2055" name="Picture 7" descr="http://i40.tinypic.com/11k89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764" y="1143000"/>
            <a:ext cx="3230450" cy="3086101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 flipV="1">
            <a:off x="188842" y="1038034"/>
            <a:ext cx="5486402" cy="2023218"/>
          </a:xfrm>
          <a:prstGeom prst="roundRect">
            <a:avLst>
              <a:gd name="adj" fmla="val 815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BD2C4-1441-4113-8F0C-C71C30C9F95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387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smtClean="0">
                <a:solidFill>
                  <a:srgbClr val="FFFFCC"/>
                </a:solidFill>
                <a:cs typeface="Arial" charset="0"/>
              </a:rPr>
              <a:t>16.1</a:t>
            </a:r>
          </a:p>
        </p:txBody>
      </p:sp>
      <p:sp>
        <p:nvSpPr>
          <p:cNvPr id="16388" name="Text Placeholder 2"/>
          <p:cNvSpPr>
            <a:spLocks/>
          </p:cNvSpPr>
          <p:nvPr/>
        </p:nvSpPr>
        <p:spPr bwMode="auto">
          <a:xfrm>
            <a:off x="152400" y="914400"/>
            <a:ext cx="8807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Calculate the pH of a 0.20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solution. </a:t>
            </a: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(b)  What is the pH of a solution containing both 0.20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and 0.30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COONa? The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389" name="Text Placeholder 2"/>
          <p:cNvSpPr>
            <a:spLocks/>
          </p:cNvSpPr>
          <p:nvPr/>
        </p:nvSpPr>
        <p:spPr bwMode="auto">
          <a:xfrm>
            <a:off x="168275" y="681038"/>
            <a:ext cx="8807450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15989" y="917235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(2.72)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7" name="Group 4"/>
          <p:cNvGraphicFramePr>
            <a:graphicFrameLocks noGrp="1"/>
          </p:cNvGraphicFramePr>
          <p:nvPr>
            <p:ph sz="half" idx="4294967295"/>
          </p:nvPr>
        </p:nvGraphicFramePr>
        <p:xfrm>
          <a:off x="-928992" y="2612658"/>
          <a:ext cx="8636317" cy="619125"/>
        </p:xfrm>
        <a:graphic>
          <a:graphicData uri="http://schemas.openxmlformats.org/drawingml/2006/table">
            <a:tbl>
              <a:tblPr/>
              <a:tblGrid>
                <a:gridCol w="2362200"/>
                <a:gridCol w="2209800"/>
                <a:gridCol w="457200"/>
                <a:gridCol w="1414780"/>
                <a:gridCol w="2192337"/>
              </a:tblGrid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COOH(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+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8380" y="2768030"/>
            <a:ext cx="509587" cy="17303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59156" y="3492447"/>
            <a:ext cx="597278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tabLst>
                <a:tab pos="4281488" algn="l"/>
                <a:tab pos="6002338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COONa(</a:t>
            </a:r>
            <a:r>
              <a:rPr lang="en-US" sz="2400" i="1" dirty="0" err="1" smtClean="0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→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Na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err="1" smtClean="0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 + 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err="1" smtClean="0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tabLst>
                <a:tab pos="4281488" algn="l"/>
                <a:tab pos="6002338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        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0.30 </a:t>
            </a:r>
            <a:r>
              <a:rPr lang="en-US" sz="2400" i="1" dirty="0" smtClean="0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 	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0.30 </a:t>
            </a:r>
            <a:r>
              <a:rPr lang="en-US" sz="2400" i="1" dirty="0" smtClean="0">
                <a:solidFill>
                  <a:srgbClr val="FF0000"/>
                </a:solidFill>
                <a:latin typeface="Calibri" pitchFamily="34" charset="0"/>
              </a:rPr>
              <a:t>M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42607" y="2192371"/>
            <a:ext cx="1059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0.20 </a:t>
            </a:r>
            <a:r>
              <a:rPr lang="en-US" sz="2400" i="1" dirty="0" smtClean="0">
                <a:solidFill>
                  <a:srgbClr val="FF0000"/>
                </a:solidFill>
                <a:latin typeface="Calibri" pitchFamily="34" charset="0"/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9998" y="218912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BD2C4-1441-4113-8F0C-C71C30C9F95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387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dirty="0" smtClean="0">
                <a:solidFill>
                  <a:srgbClr val="FFFFCC"/>
                </a:solidFill>
                <a:cs typeface="Arial" charset="0"/>
              </a:rPr>
              <a:t>16.1</a:t>
            </a:r>
          </a:p>
        </p:txBody>
      </p:sp>
      <p:sp>
        <p:nvSpPr>
          <p:cNvPr id="16388" name="Text Placeholder 2"/>
          <p:cNvSpPr>
            <a:spLocks/>
          </p:cNvSpPr>
          <p:nvPr/>
        </p:nvSpPr>
        <p:spPr bwMode="auto">
          <a:xfrm>
            <a:off x="152400" y="914400"/>
            <a:ext cx="8807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Calculate the pH of a 0.20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solution. </a:t>
            </a: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(b)  What is the pH of a solution containing both 0.20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and 0.30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COONa? The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389" name="Text Placeholder 2"/>
          <p:cNvSpPr>
            <a:spLocks/>
          </p:cNvSpPr>
          <p:nvPr/>
        </p:nvSpPr>
        <p:spPr bwMode="auto">
          <a:xfrm>
            <a:off x="168275" y="681038"/>
            <a:ext cx="8807450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15597" y="888051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(2.72)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4" name="Group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1396338285"/>
              </p:ext>
            </p:extLst>
          </p:nvPr>
        </p:nvGraphicFramePr>
        <p:xfrm>
          <a:off x="277813" y="2418107"/>
          <a:ext cx="8636317" cy="2152650"/>
        </p:xfrm>
        <a:graphic>
          <a:graphicData uri="http://schemas.openxmlformats.org/drawingml/2006/table">
            <a:tbl>
              <a:tblPr/>
              <a:tblGrid>
                <a:gridCol w="2362200"/>
                <a:gridCol w="2209800"/>
                <a:gridCol w="457200"/>
                <a:gridCol w="1414780"/>
                <a:gridCol w="2192337"/>
              </a:tblGrid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COOH(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+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Equilibrium (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5154" y="2582290"/>
            <a:ext cx="509587" cy="17303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347786" y="3037899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0.20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38431" y="3037999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13913" y="3037795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0.30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57096" y="3495065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56421" y="3952804"/>
            <a:ext cx="1117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0.30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+x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57075" y="3495908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37550" y="3952161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29171" y="3953379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0.20-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28731" y="3495741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pic>
        <p:nvPicPr>
          <p:cNvPr id="25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25" y="4830562"/>
            <a:ext cx="2727452" cy="129786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26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9295" y="4688732"/>
            <a:ext cx="3649617" cy="60311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3032849" y="4910130"/>
            <a:ext cx="2015806" cy="1228798"/>
            <a:chOff x="174168" y="5433259"/>
            <a:chExt cx="2015806" cy="1228798"/>
          </a:xfrm>
        </p:grpSpPr>
        <p:sp>
          <p:nvSpPr>
            <p:cNvPr id="28" name="Rounded Rectangle 27"/>
            <p:cNvSpPr/>
            <p:nvPr/>
          </p:nvSpPr>
          <p:spPr>
            <a:xfrm>
              <a:off x="174168" y="5442857"/>
              <a:ext cx="1986623" cy="12192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grpSp>
          <p:nvGrpSpPr>
            <p:cNvPr id="29" name="Group 64"/>
            <p:cNvGrpSpPr/>
            <p:nvPr/>
          </p:nvGrpSpPr>
          <p:grpSpPr>
            <a:xfrm>
              <a:off x="199592" y="5433259"/>
              <a:ext cx="1990382" cy="1174505"/>
              <a:chOff x="896268" y="5259091"/>
              <a:chExt cx="1990382" cy="1174505"/>
            </a:xfrm>
          </p:grpSpPr>
          <p:grpSp>
            <p:nvGrpSpPr>
              <p:cNvPr id="31" name="Group 12"/>
              <p:cNvGrpSpPr>
                <a:grpSpLocks/>
              </p:cNvGrpSpPr>
              <p:nvPr/>
            </p:nvGrpSpPr>
            <p:grpSpPr bwMode="auto">
              <a:xfrm>
                <a:off x="1291781" y="5259091"/>
                <a:ext cx="784862" cy="772006"/>
                <a:chOff x="2349500" y="2882445"/>
                <a:chExt cx="784862" cy="772583"/>
              </a:xfrm>
            </p:grpSpPr>
            <p:sp>
              <p:nvSpPr>
                <p:cNvPr id="34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2411087" y="2882445"/>
                  <a:ext cx="723275" cy="772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ts val="500"/>
                    </a:spcBef>
                    <a:spcAft>
                      <a:spcPct val="0"/>
                    </a:spcAft>
                  </a:pPr>
                  <a:r>
                    <a:rPr lang="en-US" sz="2000" dirty="0" smtClean="0">
                      <a:solidFill>
                        <a:srgbClr val="000000"/>
                      </a:solidFill>
                      <a:latin typeface="Calibri" pitchFamily="34" charset="0"/>
                    </a:rPr>
                    <a:t>[0.2] </a:t>
                  </a:r>
                </a:p>
                <a:p>
                  <a:pPr algn="ctr" eaLnBrk="0" fontAlgn="base" hangingPunct="0">
                    <a:spcBef>
                      <a:spcPts val="500"/>
                    </a:spcBef>
                    <a:spcAft>
                      <a:spcPct val="0"/>
                    </a:spcAft>
                  </a:pPr>
                  <a:r>
                    <a:rPr lang="en-US" sz="2000" i="1" dirty="0" smtClean="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</a:rPr>
                    <a:t>K</a:t>
                  </a:r>
                  <a:r>
                    <a:rPr lang="en-US" sz="2000" baseline="-25000" dirty="0" smtClean="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</a:rPr>
                    <a:t>a</a:t>
                  </a:r>
                </a:p>
              </p:txBody>
            </p:sp>
            <p:cxnSp>
              <p:nvCxnSpPr>
                <p:cNvPr id="35" name="Straight Connector 5"/>
                <p:cNvCxnSpPr>
                  <a:cxnSpLocks noChangeShapeType="1"/>
                </p:cNvCxnSpPr>
                <p:nvPr/>
              </p:nvCxnSpPr>
              <p:spPr bwMode="auto">
                <a:xfrm>
                  <a:off x="2349500" y="3276600"/>
                  <a:ext cx="7239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32" name="TextBox 11"/>
              <p:cNvSpPr txBox="1">
                <a:spLocks noChangeArrowheads="1"/>
              </p:cNvSpPr>
              <p:nvPr/>
            </p:nvSpPr>
            <p:spPr bwMode="auto">
              <a:xfrm>
                <a:off x="986982" y="5449979"/>
                <a:ext cx="189966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</a:rPr>
                  <a:t>If               &gt; 400 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896268" y="6033486"/>
                <a:ext cx="19612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dirty="0" smtClean="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</a:rPr>
                  <a:t>we can neglect </a:t>
                </a:r>
                <a:r>
                  <a:rPr lang="en-US" sz="2000" i="1" dirty="0" smtClean="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</a:rPr>
                  <a:t>x</a:t>
                </a:r>
                <a:endParaRPr lang="en-US" sz="2000" b="1" dirty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916537" y="4050171"/>
            <a:ext cx="324723" cy="324723"/>
            <a:chOff x="3439883" y="4630049"/>
            <a:chExt cx="435429" cy="43542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3496507" y="4705721"/>
              <a:ext cx="335037" cy="2867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3439883" y="4630049"/>
              <a:ext cx="435429" cy="4354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018368" y="4027475"/>
            <a:ext cx="324723" cy="324723"/>
            <a:chOff x="3439883" y="4630049"/>
            <a:chExt cx="435429" cy="435429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3496507" y="4705721"/>
              <a:ext cx="335037" cy="2867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3439883" y="4630049"/>
              <a:ext cx="435429" cy="4354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5855863" y="5344154"/>
            <a:ext cx="30060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x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= [H</a:t>
            </a:r>
            <a:r>
              <a:rPr lang="en-US" sz="2000" baseline="30000" dirty="0" smtClean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] = 1.2 x 10</a:t>
            </a:r>
            <a:r>
              <a:rPr lang="en-US" sz="2000" baseline="30000" dirty="0" smtClean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89712" y="5861075"/>
            <a:ext cx="2520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-log (1.2 x 10</a:t>
            </a:r>
            <a:r>
              <a:rPr lang="en-US" baseline="30000" dirty="0" smtClean="0">
                <a:solidFill>
                  <a:srgbClr val="000000"/>
                </a:solidFill>
              </a:rPr>
              <a:t>-5</a:t>
            </a:r>
            <a:r>
              <a:rPr lang="en-US" dirty="0" smtClean="0">
                <a:solidFill>
                  <a:srgbClr val="000000"/>
                </a:solidFill>
              </a:rPr>
              <a:t> ) = </a:t>
            </a:r>
            <a:r>
              <a:rPr lang="en-US" b="1" dirty="0" smtClean="0">
                <a:solidFill>
                  <a:srgbClr val="000000"/>
                </a:solidFill>
              </a:rPr>
              <a:t>4.92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A36E1-51E8-47E5-A61B-20FEE178DAC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ext Placeholder 2"/>
          <p:cNvSpPr>
            <a:spLocks/>
          </p:cNvSpPr>
          <p:nvPr/>
        </p:nvSpPr>
        <p:spPr bwMode="auto">
          <a:xfrm>
            <a:off x="152400" y="914400"/>
            <a:ext cx="8807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Calculate the pH of a 0.20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solution. </a:t>
            </a: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(b)  What is the pH of a solution containing both 0.20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and 0.30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COONa? The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5597" y="888051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(2.72)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 Placeholder 1"/>
          <p:cNvSpPr>
            <a:spLocks/>
          </p:cNvSpPr>
          <p:nvPr/>
        </p:nvSpPr>
        <p:spPr bwMode="auto">
          <a:xfrm>
            <a:off x="2070100" y="0"/>
            <a:ext cx="3484563" cy="582613"/>
          </a:xfrm>
          <a:prstGeom prst="rect">
            <a:avLst/>
          </a:prstGeom>
          <a:gradFill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b="1" dirty="0" smtClean="0">
                <a:solidFill>
                  <a:srgbClr val="FFFFCC"/>
                </a:solidFill>
                <a:cs typeface="Arial" charset="0"/>
              </a:rPr>
              <a:t>16.1</a:t>
            </a:r>
          </a:p>
        </p:txBody>
      </p:sp>
      <p:sp>
        <p:nvSpPr>
          <p:cNvPr id="7" name="Rectangle 6"/>
          <p:cNvSpPr/>
          <p:nvPr/>
        </p:nvSpPr>
        <p:spPr>
          <a:xfrm>
            <a:off x="7643483" y="1663020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(4.92)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1396206" y="4302334"/>
            <a:ext cx="6348413" cy="461963"/>
            <a:chOff x="1488" y="3168"/>
            <a:chExt cx="3999" cy="291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488" y="3168"/>
              <a:ext cx="399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COONa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smtClean="0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         Na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+ CH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COO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2896" y="331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1482445" y="2916698"/>
            <a:ext cx="6113463" cy="457200"/>
            <a:chOff x="672" y="3591"/>
            <a:chExt cx="3851" cy="288"/>
          </a:xfrm>
        </p:grpSpPr>
        <p:grpSp>
          <p:nvGrpSpPr>
            <p:cNvPr id="12" name="Group 14"/>
            <p:cNvGrpSpPr>
              <a:grpSpLocks/>
            </p:cNvGrpSpPr>
            <p:nvPr/>
          </p:nvGrpSpPr>
          <p:grpSpPr bwMode="auto">
            <a:xfrm>
              <a:off x="2072" y="3696"/>
              <a:ext cx="384" cy="96"/>
              <a:chOff x="3427" y="2256"/>
              <a:chExt cx="384" cy="96"/>
            </a:xfrm>
          </p:grpSpPr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>
                <a:off x="3427" y="2256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 flipH="1">
                <a:off x="3427" y="235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672" y="3591"/>
              <a:ext cx="38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COOH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30000" dirty="0" smtClean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+ CH</a:t>
              </a:r>
              <a:r>
                <a:rPr lang="en-US" sz="2400" baseline="-25000" dirty="0" smtClean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COO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91507" y="3523238"/>
            <a:ext cx="687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Then we add some CH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COONa (a strong electrolyte). 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7" name="Oval 22"/>
          <p:cNvSpPr>
            <a:spLocks noChangeArrowheads="1"/>
          </p:cNvSpPr>
          <p:nvPr/>
        </p:nvSpPr>
        <p:spPr bwMode="auto">
          <a:xfrm>
            <a:off x="5643419" y="4258390"/>
            <a:ext cx="2031997" cy="5680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7620000" y="4045957"/>
            <a:ext cx="129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common ion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330205" y="2550638"/>
            <a:ext cx="0" cy="319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25850" y="2834304"/>
            <a:ext cx="213360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690438" y="5187943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45243" y="5230525"/>
            <a:ext cx="0" cy="4017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980972" y="5184701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pH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584417" y="5214025"/>
            <a:ext cx="0" cy="4315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64983" y="5963050"/>
            <a:ext cx="5476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There is an easier way to calculate the pH for a common ion solution!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1772</TotalTime>
  <Words>3724</Words>
  <Application>Microsoft Office PowerPoint</Application>
  <PresentationFormat>On-screen Show (4:3)</PresentationFormat>
  <Paragraphs>822</Paragraphs>
  <Slides>65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83" baseType="lpstr">
      <vt:lpstr>Office Theme</vt:lpstr>
      <vt:lpstr>Default Design</vt:lpstr>
      <vt:lpstr>Example</vt:lpstr>
      <vt:lpstr>1_Example</vt:lpstr>
      <vt:lpstr>2_Example</vt:lpstr>
      <vt:lpstr>3_Example</vt:lpstr>
      <vt:lpstr>4_Example</vt:lpstr>
      <vt:lpstr>5_Example</vt:lpstr>
      <vt:lpstr>6_Example</vt:lpstr>
      <vt:lpstr>7_Default Design</vt:lpstr>
      <vt:lpstr>7_Example</vt:lpstr>
      <vt:lpstr>8_Default Design</vt:lpstr>
      <vt:lpstr>8_Example</vt:lpstr>
      <vt:lpstr>1_Office Theme</vt:lpstr>
      <vt:lpstr>2_Office Theme</vt:lpstr>
      <vt:lpstr>3_Office Theme</vt:lpstr>
      <vt:lpstr>CS ChemDraw Drawing</vt:lpstr>
      <vt:lpstr>Equation</vt:lpstr>
      <vt:lpstr>Slide 1</vt:lpstr>
      <vt:lpstr>Chapter 16</vt:lpstr>
      <vt:lpstr>Slide 3</vt:lpstr>
      <vt:lpstr>Chapter 16</vt:lpstr>
      <vt:lpstr>Slide 5</vt:lpstr>
      <vt:lpstr>Slide 6</vt:lpstr>
      <vt:lpstr>Slide 7</vt:lpstr>
      <vt:lpstr>Slide 8</vt:lpstr>
      <vt:lpstr>Slide 9</vt:lpstr>
      <vt:lpstr>Slide 10</vt:lpstr>
      <vt:lpstr>Slide 11</vt:lpstr>
      <vt:lpstr>Chapter 16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Chapter 16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Chapter 16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Chapter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Vastib</dc:creator>
  <cp:lastModifiedBy>Vastib</cp:lastModifiedBy>
  <cp:revision>45</cp:revision>
  <dcterms:created xsi:type="dcterms:W3CDTF">2006-08-16T00:00:00Z</dcterms:created>
  <dcterms:modified xsi:type="dcterms:W3CDTF">2015-04-24T18:00:33Z</dcterms:modified>
</cp:coreProperties>
</file>